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4"/>
  </p:notesMasterIdLst>
  <p:sldIdLst>
    <p:sldId id="256" r:id="rId2"/>
    <p:sldId id="260" r:id="rId3"/>
    <p:sldId id="275" r:id="rId4"/>
    <p:sldId id="276" r:id="rId5"/>
    <p:sldId id="277" r:id="rId6"/>
    <p:sldId id="280" r:id="rId7"/>
    <p:sldId id="281" r:id="rId8"/>
    <p:sldId id="278" r:id="rId9"/>
    <p:sldId id="279" r:id="rId10"/>
    <p:sldId id="257" r:id="rId11"/>
    <p:sldId id="274" r:id="rId12"/>
    <p:sldId id="258" r:id="rId13"/>
    <p:sldId id="262" r:id="rId14"/>
    <p:sldId id="264" r:id="rId15"/>
    <p:sldId id="267" r:id="rId16"/>
    <p:sldId id="265" r:id="rId17"/>
    <p:sldId id="266" r:id="rId18"/>
    <p:sldId id="263" r:id="rId19"/>
    <p:sldId id="259" r:id="rId20"/>
    <p:sldId id="271" r:id="rId21"/>
    <p:sldId id="272" r:id="rId22"/>
    <p:sldId id="27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8F9AC-D1C4-4A14-B364-B05CB4E69A5F}" type="datetimeFigureOut">
              <a:rPr lang="en-GB" smtClean="0"/>
              <a:t>15/09/2023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B6D77-11CC-4D79-851E-DAD4AB0953C2}" type="slidenum">
              <a:rPr lang="en-GB" smtClean="0"/>
              <a:t>‹#›</a:t>
            </a:fld>
            <a:endParaRPr lang="en-GB"/>
          </a:p>
        </p:txBody>
      </p:sp>
    </p:spTree>
    <p:extLst>
      <p:ext uri="{BB962C8B-B14F-4D97-AF65-F5344CB8AC3E}">
        <p14:creationId xmlns:p14="http://schemas.microsoft.com/office/powerpoint/2010/main" val="2263074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school rules are outlined in the Behaviour policy.</a:t>
            </a:r>
            <a:r>
              <a:rPr lang="en-GB" baseline="0" dirty="0"/>
              <a:t> They are referred to throughout the school day- used as a common language so that children are familiar with them and their importance. Teachers discuss each rule and explicitly encourage children to think about what each looks like- in the classroom, on the playground, walking through school, on a trip- in every situation. Also- what doesn’t each rule look like in those situations- what should the teacher see/ what shouldn’t the teacher see. </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12</a:t>
            </a:fld>
            <a:endParaRPr lang="en-GB"/>
          </a:p>
        </p:txBody>
      </p:sp>
    </p:spTree>
    <p:extLst>
      <p:ext uri="{BB962C8B-B14F-4D97-AF65-F5344CB8AC3E}">
        <p14:creationId xmlns:p14="http://schemas.microsoft.com/office/powerpoint/2010/main" val="3605583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each one and explain how each reward works and why we have it- e.g. collaborate-</a:t>
            </a:r>
            <a:r>
              <a:rPr lang="en-GB" baseline="0" dirty="0"/>
              <a:t> to encourage </a:t>
            </a:r>
            <a:r>
              <a:rPr lang="en-GB" baseline="0" dirty="0" err="1"/>
              <a:t>chn</a:t>
            </a:r>
            <a:r>
              <a:rPr lang="en-GB" baseline="0" dirty="0"/>
              <a:t> to work together, be kind, respectful and co-operative</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13</a:t>
            </a:fld>
            <a:endParaRPr lang="en-GB"/>
          </a:p>
        </p:txBody>
      </p:sp>
    </p:spTree>
    <p:extLst>
      <p:ext uri="{BB962C8B-B14F-4D97-AF65-F5344CB8AC3E}">
        <p14:creationId xmlns:p14="http://schemas.microsoft.com/office/powerpoint/2010/main" val="3022821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each reward</a:t>
            </a:r>
          </a:p>
        </p:txBody>
      </p:sp>
      <p:sp>
        <p:nvSpPr>
          <p:cNvPr id="4" name="Slide Number Placeholder 3"/>
          <p:cNvSpPr>
            <a:spLocks noGrp="1"/>
          </p:cNvSpPr>
          <p:nvPr>
            <p:ph type="sldNum" sz="quarter" idx="10"/>
          </p:nvPr>
        </p:nvSpPr>
        <p:spPr/>
        <p:txBody>
          <a:bodyPr/>
          <a:lstStyle/>
          <a:p>
            <a:fld id="{D55B6D77-11CC-4D79-851E-DAD4AB0953C2}" type="slidenum">
              <a:rPr lang="en-GB" smtClean="0"/>
              <a:t>14</a:t>
            </a:fld>
            <a:endParaRPr lang="en-GB"/>
          </a:p>
        </p:txBody>
      </p:sp>
    </p:spTree>
    <p:extLst>
      <p:ext uri="{BB962C8B-B14F-4D97-AF65-F5344CB8AC3E}">
        <p14:creationId xmlns:p14="http://schemas.microsoft.com/office/powerpoint/2010/main" val="2491371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about the curriculum and progression- one year feeds into the next- if </a:t>
            </a:r>
            <a:r>
              <a:rPr lang="en-GB" dirty="0" err="1"/>
              <a:t>chn</a:t>
            </a:r>
            <a:r>
              <a:rPr lang="en-GB" dirty="0"/>
              <a:t> have lots of gaps in their learning they struggle</a:t>
            </a:r>
            <a:r>
              <a:rPr lang="en-GB" baseline="0" dirty="0"/>
              <a:t> to connect new learning.</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16</a:t>
            </a:fld>
            <a:endParaRPr lang="en-GB"/>
          </a:p>
        </p:txBody>
      </p:sp>
    </p:spTree>
    <p:extLst>
      <p:ext uri="{BB962C8B-B14F-4D97-AF65-F5344CB8AC3E}">
        <p14:creationId xmlns:p14="http://schemas.microsoft.com/office/powerpoint/2010/main" val="1333153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link (school uniform) to share web page with parents</a:t>
            </a:r>
          </a:p>
          <a:p>
            <a:r>
              <a:rPr lang="en-GB" dirty="0"/>
              <a:t>Be clear that black school</a:t>
            </a:r>
            <a:r>
              <a:rPr lang="en-GB" baseline="0" dirty="0"/>
              <a:t> shoes must be worn- not black trainers</a:t>
            </a:r>
          </a:p>
          <a:p>
            <a:r>
              <a:rPr lang="en-GB" baseline="0" dirty="0"/>
              <a:t>PE Uniform-  PE uniform can be bought at reasonable prices from shops such as Asda, </a:t>
            </a:r>
            <a:r>
              <a:rPr lang="en-GB" baseline="0" dirty="0" err="1"/>
              <a:t>Sainsburys</a:t>
            </a:r>
            <a:r>
              <a:rPr lang="en-GB" baseline="0" dirty="0"/>
              <a:t> </a:t>
            </a:r>
            <a:r>
              <a:rPr lang="en-GB" baseline="0" dirty="0" err="1"/>
              <a:t>etc</a:t>
            </a:r>
            <a:r>
              <a:rPr lang="en-GB" baseline="0" dirty="0"/>
              <a:t> </a:t>
            </a:r>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18</a:t>
            </a:fld>
            <a:endParaRPr lang="en-GB"/>
          </a:p>
        </p:txBody>
      </p:sp>
    </p:spTree>
    <p:extLst>
      <p:ext uri="{BB962C8B-B14F-4D97-AF65-F5344CB8AC3E}">
        <p14:creationId xmlns:p14="http://schemas.microsoft.com/office/powerpoint/2010/main" val="307245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Chn</a:t>
            </a:r>
            <a:r>
              <a:rPr lang="en-GB" dirty="0"/>
              <a:t> don’t always have the maturity to deal with the content </a:t>
            </a:r>
          </a:p>
          <a:p>
            <a:endParaRPr lang="en-GB" dirty="0"/>
          </a:p>
        </p:txBody>
      </p:sp>
      <p:sp>
        <p:nvSpPr>
          <p:cNvPr id="4" name="Slide Number Placeholder 3"/>
          <p:cNvSpPr>
            <a:spLocks noGrp="1"/>
          </p:cNvSpPr>
          <p:nvPr>
            <p:ph type="sldNum" sz="quarter" idx="10"/>
          </p:nvPr>
        </p:nvSpPr>
        <p:spPr/>
        <p:txBody>
          <a:bodyPr/>
          <a:lstStyle/>
          <a:p>
            <a:fld id="{D55B6D77-11CC-4D79-851E-DAD4AB0953C2}" type="slidenum">
              <a:rPr lang="en-GB" smtClean="0"/>
              <a:t>20</a:t>
            </a:fld>
            <a:endParaRPr lang="en-GB"/>
          </a:p>
        </p:txBody>
      </p:sp>
    </p:spTree>
    <p:extLst>
      <p:ext uri="{BB962C8B-B14F-4D97-AF65-F5344CB8AC3E}">
        <p14:creationId xmlns:p14="http://schemas.microsoft.com/office/powerpoint/2010/main" val="220964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9/15/2023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dirty="0"/>
              <a:t>9/15/2023</a:t>
            </a:fld>
            <a:endParaRPr lang="en-US" dirty="0"/>
          </a:p>
        </p:txBody>
      </p:sp>
      <p:sp>
        <p:nvSpPr>
          <p:cNvPr id="6" name="Footer Placeholder 5"/>
          <p:cNvSpPr>
            <a:spLocks noGrp="1"/>
          </p:cNvSpPr>
          <p:nvPr>
            <p:ph type="ftr" sz="quarter" idx="11"/>
          </p:nvPr>
        </p:nvSpPr>
        <p:spPr>
          <a:xfrm>
            <a:off x="804672" y="6236208"/>
            <a:ext cx="5167503" cy="320040"/>
          </a:xfrm>
        </p:spPr>
        <p:txBody>
          <a:bodyPr/>
          <a:lstStyle>
            <a:lvl1pPr>
              <a:defRPr>
                <a:solidFill>
                  <a:srgbClr val="FFFFFF">
                    <a:alpha val="69804"/>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90000"/>
                  </a:srgbClr>
                </a:solidFill>
                <a:effectLst>
                  <a:outerShdw blurRad="50800" dist="38100" dir="2700000" algn="tl" rotWithShape="0">
                    <a:prstClr val="black">
                      <a:alpha val="43000"/>
                    </a:prstClr>
                  </a:outerShdw>
                </a:effectLst>
              </a:defRPr>
            </a:lvl1pPr>
          </a:lstStyle>
          <a:p>
            <a:fld id="{1160EA64-D806-43AC-9DF2-F8C432F32B4C}" type="datetimeFigureOut">
              <a:rPr lang="en-US" dirty="0"/>
              <a:pPr/>
              <a:t>9/15/2023</a:t>
            </a:fld>
            <a:endParaRPr lang="en-US" dirty="0"/>
          </a:p>
        </p:txBody>
      </p:sp>
      <p:sp>
        <p:nvSpPr>
          <p:cNvPr id="6" name="Footer Placeholder 5"/>
          <p:cNvSpPr>
            <a:spLocks noGrp="1"/>
          </p:cNvSpPr>
          <p:nvPr>
            <p:ph type="ftr" sz="quarter" idx="11"/>
          </p:nvPr>
        </p:nvSpPr>
        <p:spPr>
          <a:xfrm>
            <a:off x="808523" y="6236208"/>
            <a:ext cx="5103729" cy="320040"/>
          </a:xfrm>
        </p:spPr>
        <p:txBody>
          <a:bodyPr/>
          <a:lstStyle>
            <a:lvl1pPr>
              <a:defRPr>
                <a:solidFill>
                  <a:srgbClr val="FFFFFF">
                    <a:alpha val="70000"/>
                  </a:srgbClr>
                </a:solidFill>
              </a:defRPr>
            </a:lvl1p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9/15/2023</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tmp"/><Relationship Id="rId5" Type="http://schemas.openxmlformats.org/officeDocument/2006/relationships/image" Target="../media/image21.tmp"/><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dale.derby.sch.uk/school-unifor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nternetmatters.org/wp-content/uploads/2023/01/Internet-Matters-Age-Guide-6-10s-Jan23.pdf"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tmp"/><Relationship Id="rId4" Type="http://schemas.openxmlformats.org/officeDocument/2006/relationships/image" Target="../media/image28.tmp"/></Relationships>
</file>

<file path=ppt/slides/_rels/slide3.xml.rels><?xml version="1.0" encoding="UTF-8" standalone="yes"?>
<Relationships xmlns="http://schemas.openxmlformats.org/package/2006/relationships"><Relationship Id="rId3" Type="http://schemas.openxmlformats.org/officeDocument/2006/relationships/hyperlink" Target="https://www.dale.derby.sch.uk/year-six" TargetMode="External"/><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image" Target="../media/image4.tmp"/><Relationship Id="rId5" Type="http://schemas.openxmlformats.org/officeDocument/2006/relationships/hyperlink" Target="https://www.dale.derby.sch.uk/curriculum-art" TargetMode="Externa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hyperlink" Target="https://www.dale.derby.sch.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0010" y="3978942"/>
            <a:ext cx="8991600" cy="1645920"/>
          </a:xfrm>
        </p:spPr>
        <p:txBody>
          <a:bodyPr/>
          <a:lstStyle/>
          <a:p>
            <a:r>
              <a:rPr lang="en-GB" dirty="0"/>
              <a:t>Welcome To The year Three information meeting</a:t>
            </a:r>
          </a:p>
        </p:txBody>
      </p:sp>
      <p:pic>
        <p:nvPicPr>
          <p:cNvPr id="1030" name="Picture 6" descr="Dale Community Primary School Pupil Attendance and Leave of Absence Polic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891" y="189636"/>
            <a:ext cx="2106426" cy="3466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41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Expectations and Behaviour</a:t>
            </a:r>
          </a:p>
        </p:txBody>
      </p:sp>
      <p:sp>
        <p:nvSpPr>
          <p:cNvPr id="3" name="Content Placeholder 2"/>
          <p:cNvSpPr>
            <a:spLocks noGrp="1"/>
          </p:cNvSpPr>
          <p:nvPr>
            <p:ph idx="1"/>
          </p:nvPr>
        </p:nvSpPr>
        <p:spPr>
          <a:xfrm>
            <a:off x="4046489" y="1992586"/>
            <a:ext cx="3524205" cy="3937567"/>
          </a:xfrm>
        </p:spPr>
        <p:txBody>
          <a:bodyPr>
            <a:noAutofit/>
          </a:bodyPr>
          <a:lstStyle/>
          <a:p>
            <a:r>
              <a:rPr lang="en-GB" sz="3600" dirty="0">
                <a:solidFill>
                  <a:schemeClr val="tx1"/>
                </a:solidFill>
              </a:rPr>
              <a:t>The School Day</a:t>
            </a:r>
          </a:p>
          <a:p>
            <a:r>
              <a:rPr lang="en-GB" sz="3600" dirty="0"/>
              <a:t>School Rules</a:t>
            </a:r>
          </a:p>
          <a:p>
            <a:r>
              <a:rPr lang="en-GB" sz="3600" dirty="0"/>
              <a:t>Rewards/ Consequences</a:t>
            </a:r>
          </a:p>
          <a:p>
            <a:r>
              <a:rPr lang="en-GB" sz="3600" dirty="0"/>
              <a:t>Attendance</a:t>
            </a:r>
          </a:p>
          <a:p>
            <a:r>
              <a:rPr lang="en-GB" sz="3600" dirty="0"/>
              <a:t>School Uniform</a:t>
            </a:r>
          </a:p>
        </p:txBody>
      </p:sp>
    </p:spTree>
    <p:extLst>
      <p:ext uri="{BB962C8B-B14F-4D97-AF65-F5344CB8AC3E}">
        <p14:creationId xmlns:p14="http://schemas.microsoft.com/office/powerpoint/2010/main" val="3627286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School Day</a:t>
            </a:r>
          </a:p>
        </p:txBody>
      </p:sp>
      <p:sp>
        <p:nvSpPr>
          <p:cNvPr id="3" name="Content Placeholder 2"/>
          <p:cNvSpPr>
            <a:spLocks noGrp="1"/>
          </p:cNvSpPr>
          <p:nvPr>
            <p:ph idx="1"/>
          </p:nvPr>
        </p:nvSpPr>
        <p:spPr/>
        <p:txBody>
          <a:bodyPr>
            <a:normAutofit fontScale="92500" lnSpcReduction="10000"/>
          </a:bodyPr>
          <a:lstStyle/>
          <a:p>
            <a:r>
              <a:rPr lang="en-GB" sz="2800" dirty="0"/>
              <a:t>The school day begins at 8.40- Learning begins in classrooms at 8.40</a:t>
            </a:r>
          </a:p>
          <a:p>
            <a:r>
              <a:rPr lang="en-GB" sz="2800" dirty="0"/>
              <a:t>Register closes at 9am </a:t>
            </a:r>
          </a:p>
          <a:p>
            <a:r>
              <a:rPr lang="en-GB" sz="2800" dirty="0"/>
              <a:t>Arrival after 9am- recorded as ‘Late’ and will impact overall attendance</a:t>
            </a:r>
          </a:p>
          <a:p>
            <a:r>
              <a:rPr lang="en-GB" sz="2800" dirty="0"/>
              <a:t>At break children can bring in a healthy snack (no sweets or </a:t>
            </a:r>
            <a:r>
              <a:rPr lang="en-GB" sz="2800"/>
              <a:t>chocolate bars) </a:t>
            </a:r>
            <a:endParaRPr lang="en-GB" sz="2800" dirty="0"/>
          </a:p>
          <a:p>
            <a:endParaRPr lang="en-GB" sz="2800" dirty="0"/>
          </a:p>
        </p:txBody>
      </p:sp>
    </p:spTree>
    <p:extLst>
      <p:ext uri="{BB962C8B-B14F-4D97-AF65-F5344CB8AC3E}">
        <p14:creationId xmlns:p14="http://schemas.microsoft.com/office/powerpoint/2010/main" val="1883876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chool Rules — Dale Community Primary Scho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30" y="1108256"/>
            <a:ext cx="3461685" cy="549369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43450" y="1346724"/>
            <a:ext cx="7473144" cy="5016758"/>
          </a:xfrm>
          <a:prstGeom prst="rect">
            <a:avLst/>
          </a:prstGeom>
          <a:ln w="28575">
            <a:solidFill>
              <a:schemeClr val="tx1"/>
            </a:solidFill>
          </a:ln>
        </p:spPr>
        <p:txBody>
          <a:bodyPr wrap="square">
            <a:spAutoFit/>
          </a:bodyPr>
          <a:lstStyle/>
          <a:p>
            <a:r>
              <a:rPr lang="en-GB" sz="2000" dirty="0"/>
              <a:t>The three school rules are displayed in every classroom and around the building.  These are:</a:t>
            </a:r>
          </a:p>
          <a:p>
            <a:r>
              <a:rPr lang="en-GB" sz="2000" dirty="0"/>
              <a:t>•	</a:t>
            </a:r>
            <a:r>
              <a:rPr lang="en-GB" sz="2000" b="1" dirty="0">
                <a:solidFill>
                  <a:srgbClr val="0070C0"/>
                </a:solidFill>
              </a:rPr>
              <a:t>Ready </a:t>
            </a:r>
            <a:r>
              <a:rPr lang="en-GB" sz="2000" dirty="0"/>
              <a:t> </a:t>
            </a:r>
          </a:p>
          <a:p>
            <a:r>
              <a:rPr lang="en-GB" sz="2000" dirty="0"/>
              <a:t>(All children should be ready to learn)</a:t>
            </a:r>
          </a:p>
          <a:p>
            <a:r>
              <a:rPr lang="en-GB" sz="2000" dirty="0"/>
              <a:t>•	</a:t>
            </a:r>
            <a:r>
              <a:rPr lang="en-GB" sz="2000" b="1" dirty="0">
                <a:solidFill>
                  <a:srgbClr val="0070C0"/>
                </a:solidFill>
              </a:rPr>
              <a:t>Respect </a:t>
            </a:r>
          </a:p>
          <a:p>
            <a:r>
              <a:rPr lang="en-GB" sz="2000" dirty="0"/>
              <a:t>(All children should show respect for everyone and everything)</a:t>
            </a:r>
          </a:p>
          <a:p>
            <a:r>
              <a:rPr lang="en-GB" sz="2000" dirty="0"/>
              <a:t>•	</a:t>
            </a:r>
            <a:r>
              <a:rPr lang="en-GB" sz="2000" b="1" dirty="0">
                <a:solidFill>
                  <a:srgbClr val="0070C0"/>
                </a:solidFill>
              </a:rPr>
              <a:t>Safe</a:t>
            </a:r>
            <a:r>
              <a:rPr lang="en-GB" sz="2000" dirty="0">
                <a:solidFill>
                  <a:srgbClr val="0070C0"/>
                </a:solidFill>
              </a:rPr>
              <a:t> </a:t>
            </a:r>
          </a:p>
          <a:p>
            <a:r>
              <a:rPr lang="en-GB" sz="2000" dirty="0"/>
              <a:t>(All children should keep themselves and others safe)</a:t>
            </a:r>
          </a:p>
          <a:p>
            <a:endParaRPr lang="en-GB" sz="2000" dirty="0"/>
          </a:p>
          <a:p>
            <a:r>
              <a:rPr lang="en-GB" sz="2000" b="1" dirty="0">
                <a:solidFill>
                  <a:srgbClr val="0070C0"/>
                </a:solidFill>
              </a:rPr>
              <a:t>At the start of each year, each class will discuss and agree what Ready, Respect, Safe means for their class using age appropriate language and concepts.</a:t>
            </a:r>
          </a:p>
          <a:p>
            <a:endParaRPr lang="en-GB" sz="2000" dirty="0"/>
          </a:p>
          <a:p>
            <a:r>
              <a:rPr lang="en-GB" sz="2000" dirty="0"/>
              <a:t>This policy will also be adhered to outside of school and the same high standards of behaviour will be expected e.g. walking to the park, on residential visits, school trips and at events.</a:t>
            </a:r>
          </a:p>
        </p:txBody>
      </p:sp>
      <p:sp>
        <p:nvSpPr>
          <p:cNvPr id="7" name="Title 1"/>
          <p:cNvSpPr>
            <a:spLocks noGrp="1"/>
          </p:cNvSpPr>
          <p:nvPr>
            <p:ph type="title"/>
          </p:nvPr>
        </p:nvSpPr>
        <p:spPr>
          <a:xfrm>
            <a:off x="2218072" y="177816"/>
            <a:ext cx="7729728" cy="708875"/>
          </a:xfrm>
        </p:spPr>
        <p:txBody>
          <a:bodyPr>
            <a:normAutofit fontScale="90000"/>
          </a:bodyPr>
          <a:lstStyle/>
          <a:p>
            <a:r>
              <a:rPr lang="en-GB" dirty="0"/>
              <a:t>School Rules</a:t>
            </a:r>
          </a:p>
        </p:txBody>
      </p:sp>
    </p:spTree>
    <p:extLst>
      <p:ext uri="{BB962C8B-B14F-4D97-AF65-F5344CB8AC3E}">
        <p14:creationId xmlns:p14="http://schemas.microsoft.com/office/powerpoint/2010/main" val="122126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rewards</a:t>
            </a:r>
          </a:p>
        </p:txBody>
      </p:sp>
      <p:sp>
        <p:nvSpPr>
          <p:cNvPr id="4" name="Title 1"/>
          <p:cNvSpPr>
            <a:spLocks noGrp="1"/>
          </p:cNvSpPr>
          <p:nvPr>
            <p:ph idx="1"/>
          </p:nvPr>
        </p:nvSpPr>
        <p:spPr>
          <a:xfrm>
            <a:off x="152400" y="1052426"/>
            <a:ext cx="11887200" cy="3101983"/>
          </a:xfrm>
        </p:spPr>
        <p:txBody>
          <a:bodyPr>
            <a:normAutofit fontScale="97500"/>
          </a:bodyPr>
          <a:lstStyle/>
          <a:p>
            <a:pPr marL="0" indent="0">
              <a:buNone/>
            </a:pPr>
            <a:br>
              <a:rPr lang="en-GB" sz="2700" b="1" dirty="0">
                <a:latin typeface="Century Gothic" panose="020B0502020202020204" pitchFamily="34" charset="0"/>
              </a:rPr>
            </a:br>
            <a:r>
              <a:rPr lang="en-GB" sz="2200" b="1" dirty="0">
                <a:latin typeface="Century Gothic" panose="020B0502020202020204" pitchFamily="34" charset="0"/>
              </a:rPr>
              <a:t>Expectations of positive behaviour form the basis of our reward system</a:t>
            </a:r>
            <a:br>
              <a:rPr lang="en-GB" dirty="0"/>
            </a:br>
            <a:br>
              <a:rPr lang="en-GB" dirty="0"/>
            </a:br>
            <a:endParaRPr lang="en-GB" dirty="0"/>
          </a:p>
        </p:txBody>
      </p:sp>
      <p:pic>
        <p:nvPicPr>
          <p:cNvPr id="5" name="Picture 4"/>
          <p:cNvPicPr>
            <a:picLocks noChangeAspect="1"/>
          </p:cNvPicPr>
          <p:nvPr/>
        </p:nvPicPr>
        <p:blipFill>
          <a:blip r:embed="rId3"/>
          <a:stretch>
            <a:fillRect/>
          </a:stretch>
        </p:blipFill>
        <p:spPr>
          <a:xfrm>
            <a:off x="370481" y="2178388"/>
            <a:ext cx="2930082" cy="869868"/>
          </a:xfrm>
          <a:prstGeom prst="rect">
            <a:avLst/>
          </a:prstGeom>
        </p:spPr>
      </p:pic>
      <p:pic>
        <p:nvPicPr>
          <p:cNvPr id="6" name="Picture 5"/>
          <p:cNvPicPr>
            <a:picLocks noChangeAspect="1"/>
          </p:cNvPicPr>
          <p:nvPr/>
        </p:nvPicPr>
        <p:blipFill>
          <a:blip r:embed="rId4"/>
          <a:stretch>
            <a:fillRect/>
          </a:stretch>
        </p:blipFill>
        <p:spPr>
          <a:xfrm>
            <a:off x="4650624" y="1966203"/>
            <a:ext cx="1362249" cy="1469463"/>
          </a:xfrm>
          <a:prstGeom prst="rect">
            <a:avLst/>
          </a:prstGeom>
        </p:spPr>
      </p:pic>
      <p:pic>
        <p:nvPicPr>
          <p:cNvPr id="7" name="Picture 6"/>
          <p:cNvPicPr>
            <a:picLocks noChangeAspect="1"/>
          </p:cNvPicPr>
          <p:nvPr/>
        </p:nvPicPr>
        <p:blipFill>
          <a:blip r:embed="rId5"/>
          <a:stretch>
            <a:fillRect/>
          </a:stretch>
        </p:blipFill>
        <p:spPr>
          <a:xfrm>
            <a:off x="7953743" y="1919767"/>
            <a:ext cx="1533146" cy="1802233"/>
          </a:xfrm>
          <a:prstGeom prst="rect">
            <a:avLst/>
          </a:prstGeom>
        </p:spPr>
      </p:pic>
      <p:sp>
        <p:nvSpPr>
          <p:cNvPr id="8" name="Right Arrow 7"/>
          <p:cNvSpPr/>
          <p:nvPr/>
        </p:nvSpPr>
        <p:spPr>
          <a:xfrm>
            <a:off x="3584214" y="2408218"/>
            <a:ext cx="855668" cy="43493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6210912" y="2385950"/>
            <a:ext cx="1443167" cy="434934"/>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6791" y="3929005"/>
            <a:ext cx="474810" cy="584775"/>
          </a:xfrm>
          <a:prstGeom prst="rect">
            <a:avLst/>
          </a:prstGeom>
          <a:noFill/>
          <a:ln>
            <a:solidFill>
              <a:schemeClr val="tx1"/>
            </a:solidFill>
          </a:ln>
        </p:spPr>
        <p:txBody>
          <a:bodyPr wrap="none" rtlCol="0">
            <a:spAutoFit/>
          </a:bodyPr>
          <a:lstStyle/>
          <a:p>
            <a:r>
              <a:rPr lang="en-GB" sz="3200" dirty="0"/>
              <a:t>C</a:t>
            </a:r>
          </a:p>
        </p:txBody>
      </p:sp>
      <p:sp>
        <p:nvSpPr>
          <p:cNvPr id="11" name="TextBox 10"/>
          <p:cNvSpPr txBox="1"/>
          <p:nvPr/>
        </p:nvSpPr>
        <p:spPr>
          <a:xfrm>
            <a:off x="1107954" y="3929005"/>
            <a:ext cx="522900" cy="584775"/>
          </a:xfrm>
          <a:prstGeom prst="rect">
            <a:avLst/>
          </a:prstGeom>
          <a:noFill/>
          <a:ln>
            <a:solidFill>
              <a:schemeClr val="tx1"/>
            </a:solidFill>
          </a:ln>
        </p:spPr>
        <p:txBody>
          <a:bodyPr wrap="none" rtlCol="0">
            <a:spAutoFit/>
          </a:bodyPr>
          <a:lstStyle/>
          <a:p>
            <a:r>
              <a:rPr lang="en-GB" sz="3200" dirty="0"/>
              <a:t>O</a:t>
            </a:r>
          </a:p>
        </p:txBody>
      </p:sp>
      <p:sp>
        <p:nvSpPr>
          <p:cNvPr id="12" name="TextBox 11"/>
          <p:cNvSpPr txBox="1"/>
          <p:nvPr/>
        </p:nvSpPr>
        <p:spPr>
          <a:xfrm>
            <a:off x="1801236" y="3929005"/>
            <a:ext cx="456646" cy="584775"/>
          </a:xfrm>
          <a:prstGeom prst="rect">
            <a:avLst/>
          </a:prstGeom>
          <a:noFill/>
          <a:ln>
            <a:solidFill>
              <a:schemeClr val="tx1"/>
            </a:solidFill>
          </a:ln>
        </p:spPr>
        <p:txBody>
          <a:bodyPr wrap="square" rtlCol="0">
            <a:spAutoFit/>
          </a:bodyPr>
          <a:lstStyle/>
          <a:p>
            <a:r>
              <a:rPr lang="en-GB" sz="3200" dirty="0"/>
              <a:t>L</a:t>
            </a:r>
          </a:p>
        </p:txBody>
      </p:sp>
      <p:sp>
        <p:nvSpPr>
          <p:cNvPr id="13" name="TextBox 12"/>
          <p:cNvSpPr txBox="1"/>
          <p:nvPr/>
        </p:nvSpPr>
        <p:spPr>
          <a:xfrm>
            <a:off x="2358262" y="3929005"/>
            <a:ext cx="467656" cy="584775"/>
          </a:xfrm>
          <a:prstGeom prst="rect">
            <a:avLst/>
          </a:prstGeom>
          <a:noFill/>
          <a:ln>
            <a:solidFill>
              <a:schemeClr val="tx1"/>
            </a:solidFill>
          </a:ln>
        </p:spPr>
        <p:txBody>
          <a:bodyPr wrap="square" rtlCol="0">
            <a:spAutoFit/>
          </a:bodyPr>
          <a:lstStyle/>
          <a:p>
            <a:r>
              <a:rPr lang="en-GB" sz="3200" dirty="0"/>
              <a:t>L</a:t>
            </a:r>
          </a:p>
        </p:txBody>
      </p:sp>
      <p:sp>
        <p:nvSpPr>
          <p:cNvPr id="14" name="TextBox 13"/>
          <p:cNvSpPr txBox="1"/>
          <p:nvPr/>
        </p:nvSpPr>
        <p:spPr>
          <a:xfrm>
            <a:off x="2973035" y="3929004"/>
            <a:ext cx="458780" cy="584775"/>
          </a:xfrm>
          <a:prstGeom prst="rect">
            <a:avLst/>
          </a:prstGeom>
          <a:noFill/>
          <a:ln>
            <a:solidFill>
              <a:schemeClr val="tx1"/>
            </a:solidFill>
          </a:ln>
        </p:spPr>
        <p:txBody>
          <a:bodyPr wrap="none" rtlCol="0">
            <a:spAutoFit/>
          </a:bodyPr>
          <a:lstStyle/>
          <a:p>
            <a:r>
              <a:rPr lang="en-GB" sz="3200" dirty="0"/>
              <a:t>A</a:t>
            </a:r>
          </a:p>
        </p:txBody>
      </p:sp>
      <p:sp>
        <p:nvSpPr>
          <p:cNvPr id="15" name="TextBox 14"/>
          <p:cNvSpPr txBox="1"/>
          <p:nvPr/>
        </p:nvSpPr>
        <p:spPr>
          <a:xfrm>
            <a:off x="3584214" y="3929004"/>
            <a:ext cx="456548" cy="584775"/>
          </a:xfrm>
          <a:prstGeom prst="rect">
            <a:avLst/>
          </a:prstGeom>
          <a:noFill/>
          <a:ln>
            <a:solidFill>
              <a:schemeClr val="tx1"/>
            </a:solidFill>
          </a:ln>
        </p:spPr>
        <p:txBody>
          <a:bodyPr wrap="square" rtlCol="0">
            <a:spAutoFit/>
          </a:bodyPr>
          <a:lstStyle/>
          <a:p>
            <a:r>
              <a:rPr lang="en-GB" sz="3200" dirty="0"/>
              <a:t>B</a:t>
            </a:r>
          </a:p>
        </p:txBody>
      </p:sp>
      <p:sp>
        <p:nvSpPr>
          <p:cNvPr id="16" name="TextBox 15"/>
          <p:cNvSpPr txBox="1"/>
          <p:nvPr/>
        </p:nvSpPr>
        <p:spPr>
          <a:xfrm>
            <a:off x="4146968" y="3929004"/>
            <a:ext cx="522900" cy="584775"/>
          </a:xfrm>
          <a:prstGeom prst="rect">
            <a:avLst/>
          </a:prstGeom>
          <a:noFill/>
          <a:ln>
            <a:solidFill>
              <a:schemeClr val="tx1"/>
            </a:solidFill>
          </a:ln>
        </p:spPr>
        <p:txBody>
          <a:bodyPr wrap="none" rtlCol="0">
            <a:spAutoFit/>
          </a:bodyPr>
          <a:lstStyle/>
          <a:p>
            <a:r>
              <a:rPr lang="en-GB" sz="3200" dirty="0"/>
              <a:t>O</a:t>
            </a:r>
          </a:p>
        </p:txBody>
      </p:sp>
      <p:sp>
        <p:nvSpPr>
          <p:cNvPr id="17" name="TextBox 16"/>
          <p:cNvSpPr txBox="1"/>
          <p:nvPr/>
        </p:nvSpPr>
        <p:spPr>
          <a:xfrm>
            <a:off x="4817124" y="3929004"/>
            <a:ext cx="433132" cy="584775"/>
          </a:xfrm>
          <a:prstGeom prst="rect">
            <a:avLst/>
          </a:prstGeom>
          <a:noFill/>
          <a:ln>
            <a:solidFill>
              <a:schemeClr val="tx1"/>
            </a:solidFill>
          </a:ln>
        </p:spPr>
        <p:txBody>
          <a:bodyPr wrap="none" rtlCol="0">
            <a:spAutoFit/>
          </a:bodyPr>
          <a:lstStyle/>
          <a:p>
            <a:r>
              <a:rPr lang="en-GB" sz="3200" dirty="0"/>
              <a:t>R</a:t>
            </a:r>
          </a:p>
        </p:txBody>
      </p:sp>
      <p:sp>
        <p:nvSpPr>
          <p:cNvPr id="18" name="TextBox 17"/>
          <p:cNvSpPr txBox="1"/>
          <p:nvPr/>
        </p:nvSpPr>
        <p:spPr>
          <a:xfrm>
            <a:off x="5421871" y="3929003"/>
            <a:ext cx="458780" cy="584775"/>
          </a:xfrm>
          <a:prstGeom prst="rect">
            <a:avLst/>
          </a:prstGeom>
          <a:noFill/>
          <a:ln>
            <a:solidFill>
              <a:schemeClr val="tx1"/>
            </a:solidFill>
          </a:ln>
        </p:spPr>
        <p:txBody>
          <a:bodyPr wrap="none" rtlCol="0">
            <a:spAutoFit/>
          </a:bodyPr>
          <a:lstStyle/>
          <a:p>
            <a:r>
              <a:rPr lang="en-GB" sz="3200" dirty="0"/>
              <a:t>A</a:t>
            </a:r>
          </a:p>
        </p:txBody>
      </p:sp>
      <p:sp>
        <p:nvSpPr>
          <p:cNvPr id="19" name="TextBox 18"/>
          <p:cNvSpPr txBox="1"/>
          <p:nvPr/>
        </p:nvSpPr>
        <p:spPr>
          <a:xfrm>
            <a:off x="6026618" y="3929003"/>
            <a:ext cx="433132" cy="584775"/>
          </a:xfrm>
          <a:prstGeom prst="rect">
            <a:avLst/>
          </a:prstGeom>
          <a:noFill/>
          <a:ln>
            <a:solidFill>
              <a:schemeClr val="tx1"/>
            </a:solidFill>
          </a:ln>
        </p:spPr>
        <p:txBody>
          <a:bodyPr wrap="none" rtlCol="0">
            <a:spAutoFit/>
          </a:bodyPr>
          <a:lstStyle/>
          <a:p>
            <a:r>
              <a:rPr lang="en-GB" sz="3200" dirty="0"/>
              <a:t>T</a:t>
            </a:r>
          </a:p>
        </p:txBody>
      </p:sp>
      <p:sp>
        <p:nvSpPr>
          <p:cNvPr id="20" name="TextBox 19"/>
          <p:cNvSpPr txBox="1"/>
          <p:nvPr/>
        </p:nvSpPr>
        <p:spPr>
          <a:xfrm>
            <a:off x="6625231" y="3929003"/>
            <a:ext cx="538469" cy="584775"/>
          </a:xfrm>
          <a:prstGeom prst="rect">
            <a:avLst/>
          </a:prstGeom>
          <a:noFill/>
          <a:ln>
            <a:solidFill>
              <a:schemeClr val="tx1"/>
            </a:solidFill>
          </a:ln>
        </p:spPr>
        <p:txBody>
          <a:bodyPr wrap="square" rtlCol="0">
            <a:spAutoFit/>
          </a:bodyPr>
          <a:lstStyle/>
          <a:p>
            <a:r>
              <a:rPr lang="en-GB" sz="3200" dirty="0"/>
              <a:t>E</a:t>
            </a:r>
          </a:p>
        </p:txBody>
      </p:sp>
    </p:spTree>
    <p:extLst>
      <p:ext uri="{BB962C8B-B14F-4D97-AF65-F5344CB8AC3E}">
        <p14:creationId xmlns:p14="http://schemas.microsoft.com/office/powerpoint/2010/main" val="1903430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rewards</a:t>
            </a:r>
          </a:p>
        </p:txBody>
      </p:sp>
      <p:sp>
        <p:nvSpPr>
          <p:cNvPr id="4" name="Title 1"/>
          <p:cNvSpPr>
            <a:spLocks noGrp="1"/>
          </p:cNvSpPr>
          <p:nvPr>
            <p:ph idx="1"/>
          </p:nvPr>
        </p:nvSpPr>
        <p:spPr>
          <a:xfrm>
            <a:off x="152400" y="620891"/>
            <a:ext cx="11887200" cy="3101983"/>
          </a:xfrm>
        </p:spPr>
        <p:txBody>
          <a:bodyPr>
            <a:normAutofit fontScale="97500"/>
          </a:bodyPr>
          <a:lstStyle/>
          <a:p>
            <a:pPr marL="0" indent="0">
              <a:buNone/>
            </a:pPr>
            <a:br>
              <a:rPr lang="en-GB" dirty="0"/>
            </a:br>
            <a:endParaRPr lang="en-GB" dirty="0"/>
          </a:p>
          <a:p>
            <a:r>
              <a:rPr lang="en-GB" sz="2900" dirty="0"/>
              <a:t>Good Work Assembly…                              Half Termly Book Prize…</a:t>
            </a:r>
            <a:br>
              <a:rPr lang="en-GB" dirty="0"/>
            </a:br>
            <a:endParaRPr lang="en-GB" dirty="0"/>
          </a:p>
        </p:txBody>
      </p:sp>
      <p:pic>
        <p:nvPicPr>
          <p:cNvPr id="24" name="Picture 4" descr="Dale Community Primary School - Profile (2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25" y="1923291"/>
            <a:ext cx="2090875" cy="20908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4"/>
          <a:stretch>
            <a:fillRect/>
          </a:stretch>
        </p:blipFill>
        <p:spPr>
          <a:xfrm>
            <a:off x="5444704" y="1933320"/>
            <a:ext cx="2727033" cy="2343896"/>
          </a:xfrm>
          <a:prstGeom prst="rect">
            <a:avLst/>
          </a:prstGeom>
        </p:spPr>
      </p:pic>
      <p:sp>
        <p:nvSpPr>
          <p:cNvPr id="26" name="TextBox 25"/>
          <p:cNvSpPr txBox="1"/>
          <p:nvPr/>
        </p:nvSpPr>
        <p:spPr>
          <a:xfrm>
            <a:off x="8519323" y="1933320"/>
            <a:ext cx="3283527" cy="2308324"/>
          </a:xfrm>
          <a:prstGeom prst="rect">
            <a:avLst/>
          </a:prstGeom>
          <a:noFill/>
          <a:ln>
            <a:solidFill>
              <a:schemeClr val="tx1"/>
            </a:solidFill>
          </a:ln>
        </p:spPr>
        <p:txBody>
          <a:bodyPr wrap="square" rtlCol="0">
            <a:spAutoFit/>
          </a:bodyPr>
          <a:lstStyle/>
          <a:p>
            <a:r>
              <a:rPr lang="en-GB" dirty="0">
                <a:solidFill>
                  <a:srgbClr val="FF0000"/>
                </a:solidFill>
              </a:rPr>
              <a:t> </a:t>
            </a:r>
            <a:r>
              <a:rPr lang="en-GB" dirty="0"/>
              <a:t>In each class, 3 children are chosen and a book is given as a prize to reward:</a:t>
            </a:r>
          </a:p>
          <a:p>
            <a:endParaRPr lang="en-GB" dirty="0"/>
          </a:p>
          <a:p>
            <a:pPr marL="285750" indent="-285750">
              <a:buFont typeface="Arial" panose="020B0604020202020204" pitchFamily="34" charset="0"/>
              <a:buChar char="•"/>
            </a:pPr>
            <a:r>
              <a:rPr lang="en-GB" dirty="0"/>
              <a:t>Attendance</a:t>
            </a:r>
          </a:p>
          <a:p>
            <a:pPr marL="285750" indent="-285750">
              <a:buFont typeface="Arial" panose="020B0604020202020204" pitchFamily="34" charset="0"/>
              <a:buChar char="•"/>
            </a:pPr>
            <a:r>
              <a:rPr lang="en-GB" dirty="0"/>
              <a:t>Kindness</a:t>
            </a:r>
          </a:p>
          <a:p>
            <a:pPr marL="285750" indent="-285750">
              <a:buFont typeface="Arial" panose="020B0604020202020204" pitchFamily="34" charset="0"/>
              <a:buChar char="•"/>
            </a:pPr>
            <a:r>
              <a:rPr lang="en-GB" dirty="0"/>
              <a:t>Reading</a:t>
            </a:r>
          </a:p>
          <a:p>
            <a:endParaRPr lang="en-GB" dirty="0">
              <a:solidFill>
                <a:srgbClr val="FF0000"/>
              </a:solidFill>
            </a:endParaRPr>
          </a:p>
        </p:txBody>
      </p:sp>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1567" y="1923291"/>
            <a:ext cx="2076740" cy="2172003"/>
          </a:xfrm>
          <a:prstGeom prst="rect">
            <a:avLst/>
          </a:prstGeom>
        </p:spPr>
      </p:pic>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846" y="4819014"/>
            <a:ext cx="3596905" cy="1878383"/>
          </a:xfrm>
          <a:prstGeom prst="rect">
            <a:avLst/>
          </a:prstGeom>
        </p:spPr>
      </p:pic>
      <p:sp>
        <p:nvSpPr>
          <p:cNvPr id="10" name="TextBox 9"/>
          <p:cNvSpPr txBox="1"/>
          <p:nvPr/>
        </p:nvSpPr>
        <p:spPr>
          <a:xfrm>
            <a:off x="1546749" y="4271780"/>
            <a:ext cx="1535100" cy="523220"/>
          </a:xfrm>
          <a:prstGeom prst="rect">
            <a:avLst/>
          </a:prstGeom>
          <a:noFill/>
          <a:ln>
            <a:solidFill>
              <a:schemeClr val="tx1"/>
            </a:solidFill>
          </a:ln>
        </p:spPr>
        <p:txBody>
          <a:bodyPr wrap="none" rtlCol="0">
            <a:spAutoFit/>
          </a:bodyPr>
          <a:lstStyle/>
          <a:p>
            <a:r>
              <a:rPr lang="en-GB" sz="2800" dirty="0">
                <a:latin typeface="+mj-lt"/>
              </a:rPr>
              <a:t>Top Table</a:t>
            </a:r>
          </a:p>
        </p:txBody>
      </p:sp>
    </p:spTree>
    <p:extLst>
      <p:ext uri="{BB962C8B-B14F-4D97-AF65-F5344CB8AC3E}">
        <p14:creationId xmlns:p14="http://schemas.microsoft.com/office/powerpoint/2010/main" val="4257323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6445" y="119565"/>
            <a:ext cx="7729728" cy="642435"/>
          </a:xfrm>
        </p:spPr>
        <p:txBody>
          <a:bodyPr>
            <a:normAutofit fontScale="90000"/>
          </a:bodyPr>
          <a:lstStyle/>
          <a:p>
            <a:r>
              <a:rPr lang="en-GB" dirty="0"/>
              <a:t>Consequences</a:t>
            </a:r>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0981" y="942109"/>
            <a:ext cx="1867418" cy="5682751"/>
          </a:xfrm>
        </p:spPr>
      </p:pic>
      <p:sp>
        <p:nvSpPr>
          <p:cNvPr id="6" name="TextBox 5"/>
          <p:cNvSpPr txBox="1"/>
          <p:nvPr/>
        </p:nvSpPr>
        <p:spPr>
          <a:xfrm>
            <a:off x="2729345" y="992549"/>
            <a:ext cx="9019310"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a:t>We focus on positive behaviour </a:t>
            </a:r>
          </a:p>
          <a:p>
            <a:pPr marL="285750" indent="-285750">
              <a:buFont typeface="Arial" panose="020B0604020202020204" pitchFamily="34" charset="0"/>
              <a:buChar char="•"/>
            </a:pPr>
            <a:r>
              <a:rPr lang="en-GB" sz="2400" dirty="0"/>
              <a:t>If children are struggling we follow a clear system</a:t>
            </a:r>
          </a:p>
          <a:p>
            <a:pPr marL="285750" indent="-285750">
              <a:buFontTx/>
              <a:buChar char="-"/>
            </a:pPr>
            <a:r>
              <a:rPr lang="en-GB" sz="2400" dirty="0"/>
              <a:t>Reminder</a:t>
            </a:r>
          </a:p>
          <a:p>
            <a:pPr marL="285750" indent="-285750">
              <a:buFontTx/>
              <a:buChar char="-"/>
            </a:pPr>
            <a:r>
              <a:rPr lang="en-GB" sz="2400" dirty="0"/>
              <a:t>Warning</a:t>
            </a:r>
          </a:p>
          <a:p>
            <a:pPr marL="285750" indent="-285750">
              <a:buFontTx/>
              <a:buChar char="-"/>
            </a:pPr>
            <a:r>
              <a:rPr lang="en-GB" sz="2400" dirty="0"/>
              <a:t>Last Chance</a:t>
            </a:r>
          </a:p>
          <a:p>
            <a:pPr marL="285750" indent="-285750">
              <a:buFontTx/>
              <a:buChar char="-"/>
            </a:pPr>
            <a:r>
              <a:rPr lang="en-GB" sz="2400" dirty="0"/>
              <a:t>Time to Think</a:t>
            </a:r>
          </a:p>
          <a:p>
            <a:pPr marL="285750" indent="-285750">
              <a:buFontTx/>
              <a:buChar char="-"/>
            </a:pPr>
            <a:r>
              <a:rPr lang="en-GB" sz="2400" dirty="0"/>
              <a:t>Repair</a:t>
            </a:r>
          </a:p>
          <a:p>
            <a:pPr marL="285750" indent="-285750">
              <a:buFontTx/>
              <a:buChar char="-"/>
            </a:pPr>
            <a:endParaRPr lang="en-GB" sz="2400" dirty="0"/>
          </a:p>
          <a:p>
            <a:r>
              <a:rPr lang="en-GB" sz="2400" dirty="0"/>
              <a:t>If children are given ‘Time to Think’ a consequence may also be given such as;</a:t>
            </a:r>
          </a:p>
          <a:p>
            <a:endParaRPr lang="en-GB" sz="2400" dirty="0"/>
          </a:p>
          <a:p>
            <a:pPr marL="285750" indent="-285750">
              <a:buFontTx/>
              <a:buChar char="-"/>
            </a:pPr>
            <a:r>
              <a:rPr lang="en-GB" sz="2400" dirty="0"/>
              <a:t>Missing playtime</a:t>
            </a:r>
          </a:p>
          <a:p>
            <a:pPr marL="285750" indent="-285750">
              <a:buFontTx/>
              <a:buChar char="-"/>
            </a:pPr>
            <a:r>
              <a:rPr lang="en-GB" sz="2400" dirty="0"/>
              <a:t>Missing lunchtime</a:t>
            </a:r>
          </a:p>
          <a:p>
            <a:endParaRPr lang="en-GB" sz="2400" dirty="0"/>
          </a:p>
          <a:p>
            <a:r>
              <a:rPr lang="en-GB" sz="2400" dirty="0"/>
              <a:t>Phone calls home may also be made</a:t>
            </a:r>
          </a:p>
        </p:txBody>
      </p:sp>
    </p:spTree>
    <p:extLst>
      <p:ext uri="{BB962C8B-B14F-4D97-AF65-F5344CB8AC3E}">
        <p14:creationId xmlns:p14="http://schemas.microsoft.com/office/powerpoint/2010/main" val="4009183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Attendance &amp; rewards</a:t>
            </a:r>
          </a:p>
        </p:txBody>
      </p:sp>
      <p:sp>
        <p:nvSpPr>
          <p:cNvPr id="4" name="Title 1"/>
          <p:cNvSpPr>
            <a:spLocks noGrp="1"/>
          </p:cNvSpPr>
          <p:nvPr>
            <p:ph idx="1"/>
          </p:nvPr>
        </p:nvSpPr>
        <p:spPr>
          <a:xfrm>
            <a:off x="152400" y="1121699"/>
            <a:ext cx="11887200" cy="3101983"/>
          </a:xfrm>
        </p:spPr>
        <p:txBody>
          <a:bodyPr>
            <a:noAutofit/>
          </a:bodyPr>
          <a:lstStyle/>
          <a:p>
            <a:pPr marL="0" indent="0">
              <a:buNone/>
            </a:pPr>
            <a:br>
              <a:rPr lang="en-GB" sz="1600" dirty="0"/>
            </a:br>
            <a:endParaRPr lang="en-GB" sz="1600" dirty="0"/>
          </a:p>
          <a:p>
            <a:pPr marL="0" indent="0">
              <a:buNone/>
            </a:pPr>
            <a:r>
              <a:rPr lang="en-GB" sz="2400" dirty="0">
                <a:solidFill>
                  <a:srgbClr val="002060"/>
                </a:solidFill>
              </a:rPr>
              <a:t>“Data from 2019 shows that 84% of Key Stage 2 pupils who had 100% attendance achieved the expected standard, compared to 40% of pupils who were persistently absent across the key stage.”</a:t>
            </a:r>
          </a:p>
          <a:p>
            <a:pPr marL="0" indent="0">
              <a:buNone/>
            </a:pPr>
            <a:endParaRPr lang="en-GB" sz="2400" dirty="0">
              <a:solidFill>
                <a:srgbClr val="002060"/>
              </a:solidFill>
            </a:endParaRPr>
          </a:p>
          <a:p>
            <a:pPr marL="0" indent="0">
              <a:buNone/>
            </a:pPr>
            <a:r>
              <a:rPr lang="en-GB" sz="2400" dirty="0">
                <a:solidFill>
                  <a:srgbClr val="002060"/>
                </a:solidFill>
              </a:rPr>
              <a:t>“Being in school is important to your child’s achievement, wellbeing, and wider development. Evidence shows that the students with the highest attendance </a:t>
            </a:r>
            <a:r>
              <a:rPr lang="en-GB" sz="2400" u="sng" dirty="0">
                <a:solidFill>
                  <a:srgbClr val="002060"/>
                </a:solidFill>
              </a:rPr>
              <a:t>throughout their time in school </a:t>
            </a:r>
            <a:r>
              <a:rPr lang="en-GB" sz="2400" dirty="0">
                <a:solidFill>
                  <a:srgbClr val="002060"/>
                </a:solidFill>
              </a:rPr>
              <a:t>gain the best GCSE and A Level results. </a:t>
            </a:r>
          </a:p>
          <a:p>
            <a:pPr marL="0" indent="0">
              <a:buNone/>
            </a:pPr>
            <a:r>
              <a:rPr lang="en-GB" sz="2400" dirty="0">
                <a:solidFill>
                  <a:srgbClr val="002060"/>
                </a:solidFill>
              </a:rPr>
              <a:t>Our research found that pupils who performed better both at the end of primary and secondary school missed fewer days than those who didn’t perform as well.”</a:t>
            </a:r>
          </a:p>
        </p:txBody>
      </p:sp>
      <p:sp>
        <p:nvSpPr>
          <p:cNvPr id="5" name="Rectangle 4"/>
          <p:cNvSpPr/>
          <p:nvPr/>
        </p:nvSpPr>
        <p:spPr>
          <a:xfrm>
            <a:off x="8181402" y="5647377"/>
            <a:ext cx="3558923" cy="461665"/>
          </a:xfrm>
          <a:prstGeom prst="rect">
            <a:avLst/>
          </a:prstGeom>
        </p:spPr>
        <p:txBody>
          <a:bodyPr wrap="none">
            <a:spAutoFit/>
          </a:bodyPr>
          <a:lstStyle/>
          <a:p>
            <a:r>
              <a:rPr lang="en-GB" sz="2400" dirty="0"/>
              <a:t>Department for education </a:t>
            </a:r>
          </a:p>
        </p:txBody>
      </p:sp>
    </p:spTree>
    <p:extLst>
      <p:ext uri="{BB962C8B-B14F-4D97-AF65-F5344CB8AC3E}">
        <p14:creationId xmlns:p14="http://schemas.microsoft.com/office/powerpoint/2010/main" val="2930760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99674"/>
            <a:ext cx="7729728" cy="642435"/>
          </a:xfrm>
        </p:spPr>
        <p:txBody>
          <a:bodyPr>
            <a:normAutofit fontScale="90000"/>
          </a:bodyPr>
          <a:lstStyle/>
          <a:p>
            <a:r>
              <a:rPr lang="en-GB" dirty="0"/>
              <a:t>Attendance &amp; rewards</a:t>
            </a:r>
          </a:p>
        </p:txBody>
      </p:sp>
      <p:sp>
        <p:nvSpPr>
          <p:cNvPr id="4" name="Title 1"/>
          <p:cNvSpPr>
            <a:spLocks noGrp="1"/>
          </p:cNvSpPr>
          <p:nvPr>
            <p:ph idx="1"/>
          </p:nvPr>
        </p:nvSpPr>
        <p:spPr>
          <a:xfrm>
            <a:off x="6096000" y="1468064"/>
            <a:ext cx="5153891" cy="1940156"/>
          </a:xfrm>
        </p:spPr>
        <p:txBody>
          <a:bodyPr>
            <a:noAutofit/>
          </a:bodyPr>
          <a:lstStyle/>
          <a:p>
            <a:r>
              <a:rPr lang="en-GB" sz="2800" dirty="0">
                <a:solidFill>
                  <a:schemeClr val="tx1"/>
                </a:solidFill>
              </a:rPr>
              <a:t>Half termly cake –class who wins race</a:t>
            </a:r>
          </a:p>
          <a:p>
            <a:r>
              <a:rPr lang="en-GB" sz="2800" dirty="0">
                <a:solidFill>
                  <a:schemeClr val="tx1"/>
                </a:solidFill>
              </a:rPr>
              <a:t>Weekly trophy for class with best attendance</a:t>
            </a:r>
          </a:p>
          <a:p>
            <a:r>
              <a:rPr lang="en-GB" sz="2800" dirty="0">
                <a:solidFill>
                  <a:schemeClr val="tx1"/>
                </a:solidFill>
              </a:rPr>
              <a:t>School trip – bowling for excellent attendance</a:t>
            </a:r>
          </a:p>
          <a:p>
            <a:r>
              <a:rPr lang="en-GB" sz="2800" dirty="0">
                <a:solidFill>
                  <a:schemeClr val="tx1"/>
                </a:solidFill>
              </a:rPr>
              <a:t>End of year improved attendance- shopping voucher for family</a:t>
            </a:r>
          </a:p>
          <a:p>
            <a:endParaRPr lang="en-GB" sz="2800" dirty="0">
              <a:solidFill>
                <a:srgbClr val="FF0000"/>
              </a:solidFill>
            </a:endParaRPr>
          </a:p>
          <a:p>
            <a:pPr marL="0" indent="0">
              <a:buNone/>
            </a:pPr>
            <a:endParaRPr lang="en-GB" sz="2800" dirty="0">
              <a:solidFill>
                <a:srgbClr val="FF0000"/>
              </a:solidFill>
            </a:endParaRPr>
          </a:p>
          <a:p>
            <a:pPr marL="0" indent="0">
              <a:buNone/>
            </a:pPr>
            <a:endParaRPr lang="en-GB" sz="2800"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22" y="1316182"/>
            <a:ext cx="4768541" cy="5126182"/>
          </a:xfrm>
          <a:prstGeom prst="rect">
            <a:avLst/>
          </a:prstGeom>
        </p:spPr>
      </p:pic>
    </p:spTree>
    <p:extLst>
      <p:ext uri="{BB962C8B-B14F-4D97-AF65-F5344CB8AC3E}">
        <p14:creationId xmlns:p14="http://schemas.microsoft.com/office/powerpoint/2010/main" val="23815056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410510"/>
            <a:ext cx="7729728" cy="822545"/>
          </a:xfrm>
        </p:spPr>
        <p:txBody>
          <a:bodyPr/>
          <a:lstStyle/>
          <a:p>
            <a:r>
              <a:rPr lang="en-GB" dirty="0"/>
              <a:t>School &amp; PE Uniform</a:t>
            </a:r>
          </a:p>
        </p:txBody>
      </p:sp>
      <p:sp>
        <p:nvSpPr>
          <p:cNvPr id="3" name="Content Placeholder 2"/>
          <p:cNvSpPr>
            <a:spLocks noGrp="1"/>
          </p:cNvSpPr>
          <p:nvPr>
            <p:ph idx="1"/>
          </p:nvPr>
        </p:nvSpPr>
        <p:spPr>
          <a:xfrm>
            <a:off x="414834" y="1739790"/>
            <a:ext cx="3242765" cy="4160452"/>
          </a:xfrm>
        </p:spPr>
        <p:txBody>
          <a:bodyPr/>
          <a:lstStyle/>
          <a:p>
            <a:r>
              <a:rPr lang="en-GB" dirty="0">
                <a:hlinkClick r:id="rId3"/>
              </a:rPr>
              <a:t>School Uniform</a:t>
            </a:r>
            <a:endParaRPr lang="en-GB" dirty="0"/>
          </a:p>
          <a:p>
            <a:pPr>
              <a:buFont typeface="Wingdings" panose="05000000000000000000" pitchFamily="2" charset="2"/>
              <a:buChar char="§"/>
            </a:pPr>
            <a:r>
              <a:rPr lang="en-GB" sz="2800" b="1" dirty="0">
                <a:solidFill>
                  <a:srgbClr val="002060"/>
                </a:solidFill>
              </a:rPr>
              <a:t>School website </a:t>
            </a:r>
          </a:p>
          <a:p>
            <a:pPr>
              <a:buFont typeface="Wingdings" panose="05000000000000000000" pitchFamily="2" charset="2"/>
              <a:buChar char="§"/>
            </a:pPr>
            <a:r>
              <a:rPr lang="en-GB" sz="2800" b="1" dirty="0">
                <a:solidFill>
                  <a:srgbClr val="002060"/>
                </a:solidFill>
              </a:rPr>
              <a:t>home page  </a:t>
            </a:r>
          </a:p>
          <a:p>
            <a:pPr>
              <a:buFont typeface="Wingdings" panose="05000000000000000000" pitchFamily="2" charset="2"/>
              <a:buChar char="§"/>
            </a:pPr>
            <a:r>
              <a:rPr lang="en-GB" sz="2800" b="1" dirty="0">
                <a:solidFill>
                  <a:srgbClr val="002060"/>
                </a:solidFill>
              </a:rPr>
              <a:t>parent info  </a:t>
            </a:r>
          </a:p>
          <a:p>
            <a:pPr>
              <a:buFont typeface="Wingdings" panose="05000000000000000000" pitchFamily="2" charset="2"/>
              <a:buChar char="§"/>
            </a:pPr>
            <a:r>
              <a:rPr lang="en-GB" sz="2800" b="1" dirty="0">
                <a:solidFill>
                  <a:srgbClr val="002060"/>
                </a:solidFill>
              </a:rPr>
              <a:t>school uniform</a:t>
            </a:r>
          </a:p>
          <a:p>
            <a:endParaRPr lang="en-GB" dirty="0"/>
          </a:p>
        </p:txBody>
      </p:sp>
      <p:pic>
        <p:nvPicPr>
          <p:cNvPr id="4" name="Picture 3"/>
          <p:cNvPicPr>
            <a:picLocks noChangeAspect="1"/>
          </p:cNvPicPr>
          <p:nvPr/>
        </p:nvPicPr>
        <p:blipFill>
          <a:blip r:embed="rId4"/>
          <a:stretch>
            <a:fillRect/>
          </a:stretch>
        </p:blipFill>
        <p:spPr>
          <a:xfrm>
            <a:off x="8208494" y="2613807"/>
            <a:ext cx="3082960" cy="3286435"/>
          </a:xfrm>
          <a:prstGeom prst="rect">
            <a:avLst/>
          </a:prstGeom>
        </p:spPr>
      </p:pic>
      <p:pic>
        <p:nvPicPr>
          <p:cNvPr id="8194" name="Picture 2" descr="https://images.squarespace-cdn.com/content/v1/55cceb2de4b0a1e3b9bd0f96/fb6b025e-84a1-490e-9aaf-1ec19096ad1c/PE+Kit+Poster+2022+23pdf-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326" y="1530494"/>
            <a:ext cx="3769347" cy="5327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20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Internet safety</a:t>
            </a:r>
          </a:p>
        </p:txBody>
      </p:sp>
      <p:sp>
        <p:nvSpPr>
          <p:cNvPr id="3" name="Content Placeholder 2"/>
          <p:cNvSpPr>
            <a:spLocks noGrp="1"/>
          </p:cNvSpPr>
          <p:nvPr>
            <p:ph idx="1"/>
          </p:nvPr>
        </p:nvSpPr>
        <p:spPr>
          <a:xfrm>
            <a:off x="4046489" y="1992586"/>
            <a:ext cx="5984202" cy="3937567"/>
          </a:xfrm>
        </p:spPr>
        <p:txBody>
          <a:bodyPr>
            <a:noAutofit/>
          </a:bodyPr>
          <a:lstStyle/>
          <a:p>
            <a:r>
              <a:rPr lang="en-GB" sz="3600" dirty="0"/>
              <a:t>Issues </a:t>
            </a:r>
          </a:p>
          <a:p>
            <a:r>
              <a:rPr lang="en-GB" sz="3600" dirty="0"/>
              <a:t>Age Limits</a:t>
            </a:r>
          </a:p>
          <a:p>
            <a:r>
              <a:rPr lang="en-GB" sz="3600" dirty="0"/>
              <a:t>Parental Controls and advice</a:t>
            </a:r>
          </a:p>
          <a:p>
            <a:pPr marL="0" indent="0">
              <a:buNone/>
            </a:pPr>
            <a:endParaRPr lang="en-GB" sz="3600" dirty="0"/>
          </a:p>
        </p:txBody>
      </p:sp>
    </p:spTree>
    <p:extLst>
      <p:ext uri="{BB962C8B-B14F-4D97-AF65-F5344CB8AC3E}">
        <p14:creationId xmlns:p14="http://schemas.microsoft.com/office/powerpoint/2010/main" val="3312927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6666" y="278892"/>
            <a:ext cx="7729728" cy="1188720"/>
          </a:xfrm>
        </p:spPr>
        <p:txBody>
          <a:bodyPr/>
          <a:lstStyle/>
          <a:p>
            <a:r>
              <a:rPr lang="en-GB" dirty="0"/>
              <a:t>Learning &amp; Communication</a:t>
            </a:r>
          </a:p>
        </p:txBody>
      </p:sp>
      <p:sp>
        <p:nvSpPr>
          <p:cNvPr id="3" name="Content Placeholder 2"/>
          <p:cNvSpPr>
            <a:spLocks noGrp="1"/>
          </p:cNvSpPr>
          <p:nvPr>
            <p:ph idx="1"/>
          </p:nvPr>
        </p:nvSpPr>
        <p:spPr>
          <a:xfrm>
            <a:off x="4046489" y="1992586"/>
            <a:ext cx="4210005" cy="3937567"/>
          </a:xfrm>
        </p:spPr>
        <p:txBody>
          <a:bodyPr>
            <a:noAutofit/>
          </a:bodyPr>
          <a:lstStyle/>
          <a:p>
            <a:r>
              <a:rPr lang="en-GB" sz="3600" dirty="0"/>
              <a:t>Topic overview</a:t>
            </a:r>
          </a:p>
          <a:p>
            <a:r>
              <a:rPr lang="en-GB" sz="3600" dirty="0"/>
              <a:t>Trips</a:t>
            </a:r>
          </a:p>
          <a:p>
            <a:r>
              <a:rPr lang="en-GB" sz="3600" dirty="0"/>
              <a:t>Homework</a:t>
            </a:r>
          </a:p>
          <a:p>
            <a:r>
              <a:rPr lang="en-GB" sz="3600" dirty="0"/>
              <a:t>Website signposting</a:t>
            </a:r>
          </a:p>
          <a:p>
            <a:r>
              <a:rPr lang="en-GB" sz="3600" dirty="0"/>
              <a:t>Communication</a:t>
            </a:r>
          </a:p>
          <a:p>
            <a:endParaRPr lang="en-GB" sz="3600" dirty="0"/>
          </a:p>
        </p:txBody>
      </p:sp>
    </p:spTree>
    <p:extLst>
      <p:ext uri="{BB962C8B-B14F-4D97-AF65-F5344CB8AC3E}">
        <p14:creationId xmlns:p14="http://schemas.microsoft.com/office/powerpoint/2010/main" val="2466076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Issues</a:t>
            </a:r>
          </a:p>
        </p:txBody>
      </p:sp>
      <p:sp>
        <p:nvSpPr>
          <p:cNvPr id="3" name="Content Placeholder 2"/>
          <p:cNvSpPr>
            <a:spLocks noGrp="1"/>
          </p:cNvSpPr>
          <p:nvPr>
            <p:ph idx="1"/>
          </p:nvPr>
        </p:nvSpPr>
        <p:spPr/>
        <p:txBody>
          <a:bodyPr>
            <a:normAutofit/>
          </a:bodyPr>
          <a:lstStyle/>
          <a:p>
            <a:r>
              <a:rPr lang="en-GB" sz="2800" dirty="0"/>
              <a:t>Increased number of friendship issues linked to time spent online  </a:t>
            </a:r>
          </a:p>
          <a:p>
            <a:r>
              <a:rPr lang="en-GB" sz="2800" dirty="0"/>
              <a:t>Children have access to APPs and online platforms beyond their age limit</a:t>
            </a:r>
          </a:p>
          <a:p>
            <a:r>
              <a:rPr lang="en-GB" sz="2800" dirty="0"/>
              <a:t>Learning and teaching time is taken up dealing with these issues</a:t>
            </a:r>
          </a:p>
        </p:txBody>
      </p:sp>
    </p:spTree>
    <p:extLst>
      <p:ext uri="{BB962C8B-B14F-4D97-AF65-F5344CB8AC3E}">
        <p14:creationId xmlns:p14="http://schemas.microsoft.com/office/powerpoint/2010/main" val="3942147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05709"/>
            <a:ext cx="7729728" cy="476181"/>
          </a:xfrm>
        </p:spPr>
        <p:txBody>
          <a:bodyPr>
            <a:normAutofit fontScale="90000"/>
          </a:bodyPr>
          <a:lstStyle/>
          <a:p>
            <a:r>
              <a:rPr lang="en-GB" dirty="0"/>
              <a:t>Age Limits</a:t>
            </a:r>
          </a:p>
        </p:txBody>
      </p:sp>
      <p:pic>
        <p:nvPicPr>
          <p:cNvPr id="7" name="Picture 6"/>
          <p:cNvPicPr>
            <a:picLocks noChangeAspect="1"/>
          </p:cNvPicPr>
          <p:nvPr/>
        </p:nvPicPr>
        <p:blipFill>
          <a:blip r:embed="rId2"/>
          <a:stretch>
            <a:fillRect/>
          </a:stretch>
        </p:blipFill>
        <p:spPr>
          <a:xfrm>
            <a:off x="367734" y="733320"/>
            <a:ext cx="11456531" cy="5986136"/>
          </a:xfrm>
          <a:prstGeom prst="rect">
            <a:avLst/>
          </a:prstGeom>
        </p:spPr>
      </p:pic>
    </p:spTree>
    <p:extLst>
      <p:ext uri="{BB962C8B-B14F-4D97-AF65-F5344CB8AC3E}">
        <p14:creationId xmlns:p14="http://schemas.microsoft.com/office/powerpoint/2010/main" val="39150010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05709"/>
            <a:ext cx="7729728" cy="476181"/>
          </a:xfrm>
        </p:spPr>
        <p:txBody>
          <a:bodyPr>
            <a:normAutofit fontScale="90000"/>
          </a:bodyPr>
          <a:lstStyle/>
          <a:p>
            <a:r>
              <a:rPr lang="en-GB" dirty="0"/>
              <a:t>Parental Controls and Advice</a:t>
            </a:r>
          </a:p>
        </p:txBody>
      </p:sp>
      <p:pic>
        <p:nvPicPr>
          <p:cNvPr id="7" name="Picture 6"/>
          <p:cNvPicPr>
            <a:picLocks noChangeAspect="1"/>
          </p:cNvPicPr>
          <p:nvPr/>
        </p:nvPicPr>
        <p:blipFill>
          <a:blip r:embed="rId2"/>
          <a:stretch>
            <a:fillRect/>
          </a:stretch>
        </p:blipFill>
        <p:spPr>
          <a:xfrm>
            <a:off x="6602281" y="756786"/>
            <a:ext cx="5160230" cy="2696265"/>
          </a:xfrm>
          <a:prstGeom prst="rect">
            <a:avLst/>
          </a:prstGeom>
        </p:spPr>
      </p:pic>
      <p:sp>
        <p:nvSpPr>
          <p:cNvPr id="3" name="TextBox 2"/>
          <p:cNvSpPr txBox="1"/>
          <p:nvPr/>
        </p:nvSpPr>
        <p:spPr>
          <a:xfrm>
            <a:off x="401781" y="641702"/>
            <a:ext cx="3940822" cy="1569660"/>
          </a:xfrm>
          <a:prstGeom prst="rect">
            <a:avLst/>
          </a:prstGeom>
          <a:noFill/>
        </p:spPr>
        <p:txBody>
          <a:bodyPr wrap="none" rtlCol="0">
            <a:spAutoFit/>
          </a:bodyPr>
          <a:lstStyle/>
          <a:p>
            <a:r>
              <a:rPr lang="en-GB" sz="2400" dirty="0">
                <a:hlinkClick r:id="rId3"/>
              </a:rPr>
              <a:t>Internet Safety Guidance</a:t>
            </a:r>
            <a:endParaRPr lang="en-GB" sz="2400" dirty="0"/>
          </a:p>
          <a:p>
            <a:endParaRPr lang="en-GB" sz="2400" dirty="0"/>
          </a:p>
          <a:p>
            <a:pPr marL="285750" indent="-285750">
              <a:buFont typeface="Wingdings" panose="05000000000000000000" pitchFamily="2" charset="2"/>
              <a:buChar char="§"/>
            </a:pPr>
            <a:r>
              <a:rPr lang="en-GB" sz="2400" b="1" dirty="0">
                <a:solidFill>
                  <a:srgbClr val="002060"/>
                </a:solidFill>
              </a:rPr>
              <a:t>Search Internet Matters</a:t>
            </a:r>
          </a:p>
          <a:p>
            <a:pPr marL="342900" indent="-342900">
              <a:buFont typeface="Wingdings" panose="05000000000000000000" pitchFamily="2" charset="2"/>
              <a:buChar char="§"/>
            </a:pPr>
            <a:r>
              <a:rPr lang="en-GB" sz="2400" b="1" dirty="0">
                <a:solidFill>
                  <a:srgbClr val="002060"/>
                </a:solidFill>
              </a:rPr>
              <a:t>Young Children (6-10)</a:t>
            </a:r>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82" y="2271174"/>
            <a:ext cx="2971509" cy="4023183"/>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216" y="2469325"/>
            <a:ext cx="2991669" cy="4250129"/>
          </a:xfrm>
          <a:prstGeom prst="rect">
            <a:avLst/>
          </a:prstGeom>
        </p:spPr>
      </p:pic>
      <p:sp>
        <p:nvSpPr>
          <p:cNvPr id="6" name="TextBox 5"/>
          <p:cNvSpPr txBox="1"/>
          <p:nvPr/>
        </p:nvSpPr>
        <p:spPr>
          <a:xfrm>
            <a:off x="7299701" y="3627947"/>
            <a:ext cx="3765390" cy="769441"/>
          </a:xfrm>
          <a:prstGeom prst="rect">
            <a:avLst/>
          </a:prstGeom>
          <a:noFill/>
        </p:spPr>
        <p:txBody>
          <a:bodyPr wrap="none" rtlCol="0">
            <a:spAutoFit/>
          </a:bodyPr>
          <a:lstStyle/>
          <a:p>
            <a:r>
              <a:rPr lang="en-GB" sz="4400" dirty="0">
                <a:solidFill>
                  <a:srgbClr val="002060"/>
                </a:solidFill>
              </a:rPr>
              <a:t>Take Control…</a:t>
            </a:r>
          </a:p>
        </p:txBody>
      </p:sp>
      <p:pic>
        <p:nvPicPr>
          <p:cNvPr id="8" name="Picture 7"/>
          <p:cNvPicPr>
            <a:picLocks noChangeAspect="1"/>
          </p:cNvPicPr>
          <p:nvPr/>
        </p:nvPicPr>
        <p:blipFill>
          <a:blip r:embed="rId6"/>
          <a:stretch>
            <a:fillRect/>
          </a:stretch>
        </p:blipFill>
        <p:spPr>
          <a:xfrm>
            <a:off x="8110833" y="4397388"/>
            <a:ext cx="2143125" cy="2143125"/>
          </a:xfrm>
          <a:prstGeom prst="rect">
            <a:avLst/>
          </a:prstGeom>
        </p:spPr>
      </p:pic>
    </p:spTree>
    <p:extLst>
      <p:ext uri="{BB962C8B-B14F-4D97-AF65-F5344CB8AC3E}">
        <p14:creationId xmlns:p14="http://schemas.microsoft.com/office/powerpoint/2010/main" val="123921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174983"/>
            <a:ext cx="7729728" cy="531599"/>
          </a:xfrm>
        </p:spPr>
        <p:txBody>
          <a:bodyPr>
            <a:normAutofit fontScale="90000"/>
          </a:bodyPr>
          <a:lstStyle/>
          <a:p>
            <a:r>
              <a:rPr lang="en-GB" dirty="0"/>
              <a:t>Topic overview</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014" y="823480"/>
            <a:ext cx="5421367" cy="3101975"/>
          </a:xfrm>
        </p:spPr>
      </p:pic>
      <p:sp>
        <p:nvSpPr>
          <p:cNvPr id="6" name="TextBox 5"/>
          <p:cNvSpPr txBox="1"/>
          <p:nvPr/>
        </p:nvSpPr>
        <p:spPr>
          <a:xfrm>
            <a:off x="6525493" y="948171"/>
            <a:ext cx="5403270" cy="2246769"/>
          </a:xfrm>
          <a:prstGeom prst="rect">
            <a:avLst/>
          </a:prstGeom>
          <a:noFill/>
        </p:spPr>
        <p:txBody>
          <a:bodyPr wrap="square" rtlCol="0">
            <a:spAutoFit/>
          </a:bodyPr>
          <a:lstStyle/>
          <a:p>
            <a:r>
              <a:rPr lang="en-GB" sz="2000" dirty="0">
                <a:hlinkClick r:id="rId3"/>
              </a:rPr>
              <a:t>Knowledge Organiser and Long Term Plan</a:t>
            </a:r>
            <a:endParaRPr lang="en-GB" sz="2000" dirty="0"/>
          </a:p>
          <a:p>
            <a:endParaRPr lang="en-GB" sz="2000" dirty="0"/>
          </a:p>
          <a:p>
            <a:pPr marL="342900" indent="-342900">
              <a:buFont typeface="Wingdings" panose="05000000000000000000" pitchFamily="2" charset="2"/>
              <a:buChar char="Ø"/>
            </a:pPr>
            <a:r>
              <a:rPr lang="en-GB" sz="2000" dirty="0">
                <a:solidFill>
                  <a:srgbClr val="002060"/>
                </a:solidFill>
              </a:rPr>
              <a:t>Home</a:t>
            </a:r>
          </a:p>
          <a:p>
            <a:pPr marL="342900" indent="-342900">
              <a:buFont typeface="Wingdings" panose="05000000000000000000" pitchFamily="2" charset="2"/>
              <a:buChar char="Ø"/>
            </a:pPr>
            <a:r>
              <a:rPr lang="en-GB" sz="2000" dirty="0">
                <a:solidFill>
                  <a:srgbClr val="002060"/>
                </a:solidFill>
              </a:rPr>
              <a:t>Our School</a:t>
            </a:r>
          </a:p>
          <a:p>
            <a:pPr marL="342900" indent="-342900">
              <a:buFont typeface="Wingdings" panose="05000000000000000000" pitchFamily="2" charset="2"/>
              <a:buChar char="Ø"/>
            </a:pPr>
            <a:r>
              <a:rPr lang="en-GB" sz="2000" dirty="0">
                <a:solidFill>
                  <a:srgbClr val="002060"/>
                </a:solidFill>
              </a:rPr>
              <a:t>Year 3 Knowledge Organiser/ Long Term Plan</a:t>
            </a:r>
          </a:p>
          <a:p>
            <a:r>
              <a:rPr lang="en-GB" sz="2000" dirty="0">
                <a:solidFill>
                  <a:srgbClr val="002060"/>
                </a:solidFill>
              </a:rPr>
              <a:t>(Overview of the Year Group learning throughout the year)</a:t>
            </a:r>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3247" y="1492873"/>
            <a:ext cx="4972246" cy="3057010"/>
          </a:xfrm>
          <a:prstGeom prst="rect">
            <a:avLst/>
          </a:prstGeom>
        </p:spPr>
      </p:pic>
      <p:sp>
        <p:nvSpPr>
          <p:cNvPr id="8" name="TextBox 7"/>
          <p:cNvSpPr txBox="1"/>
          <p:nvPr/>
        </p:nvSpPr>
        <p:spPr>
          <a:xfrm>
            <a:off x="6816437" y="3744305"/>
            <a:ext cx="5500254" cy="3785652"/>
          </a:xfrm>
          <a:prstGeom prst="rect">
            <a:avLst/>
          </a:prstGeom>
          <a:noFill/>
        </p:spPr>
        <p:txBody>
          <a:bodyPr wrap="square" rtlCol="0">
            <a:spAutoFit/>
          </a:bodyPr>
          <a:lstStyle/>
          <a:p>
            <a:r>
              <a:rPr lang="en-GB" sz="2000" dirty="0">
                <a:hlinkClick r:id="rId5"/>
              </a:rPr>
              <a:t>A closer look at subjects</a:t>
            </a:r>
            <a:endParaRPr lang="en-GB" sz="2000" dirty="0"/>
          </a:p>
          <a:p>
            <a:endParaRPr lang="en-GB" sz="2000" dirty="0"/>
          </a:p>
          <a:p>
            <a:pPr marL="342900" indent="-342900">
              <a:buFont typeface="Wingdings" panose="05000000000000000000" pitchFamily="2" charset="2"/>
              <a:buChar char="Ø"/>
            </a:pPr>
            <a:r>
              <a:rPr lang="en-GB" sz="2000" dirty="0">
                <a:solidFill>
                  <a:srgbClr val="002060"/>
                </a:solidFill>
              </a:rPr>
              <a:t>Home</a:t>
            </a:r>
          </a:p>
          <a:p>
            <a:pPr marL="342900" indent="-342900">
              <a:buFont typeface="Wingdings" panose="05000000000000000000" pitchFamily="2" charset="2"/>
              <a:buChar char="Ø"/>
            </a:pPr>
            <a:r>
              <a:rPr lang="en-GB" sz="2000" dirty="0">
                <a:solidFill>
                  <a:srgbClr val="002060"/>
                </a:solidFill>
              </a:rPr>
              <a:t>Curriculum</a:t>
            </a:r>
          </a:p>
          <a:p>
            <a:pPr marL="342900" indent="-342900">
              <a:buFont typeface="Wingdings" panose="05000000000000000000" pitchFamily="2" charset="2"/>
              <a:buChar char="Ø"/>
            </a:pPr>
            <a:r>
              <a:rPr lang="en-GB" sz="2000" dirty="0">
                <a:solidFill>
                  <a:srgbClr val="002060"/>
                </a:solidFill>
              </a:rPr>
              <a:t>Select a subject</a:t>
            </a:r>
          </a:p>
          <a:p>
            <a:pPr marL="342900" indent="-342900">
              <a:buFont typeface="Wingdings" panose="05000000000000000000" pitchFamily="2" charset="2"/>
              <a:buChar char="Ø"/>
            </a:pPr>
            <a:r>
              <a:rPr lang="en-GB" sz="2000" dirty="0">
                <a:solidFill>
                  <a:srgbClr val="002060"/>
                </a:solidFill>
              </a:rPr>
              <a:t>Progression Document</a:t>
            </a:r>
          </a:p>
          <a:p>
            <a:r>
              <a:rPr lang="en-GB" sz="2000" dirty="0">
                <a:solidFill>
                  <a:srgbClr val="002060"/>
                </a:solidFill>
              </a:rPr>
              <a:t>(Overview of the learning in that subject across the year groups)</a:t>
            </a:r>
          </a:p>
          <a:p>
            <a:pPr marL="342900" indent="-342900">
              <a:buFont typeface="Wingdings" panose="05000000000000000000" pitchFamily="2" charset="2"/>
              <a:buChar char="Ø"/>
            </a:pPr>
            <a:r>
              <a:rPr lang="en-GB" sz="2000" dirty="0">
                <a:solidFill>
                  <a:srgbClr val="002060"/>
                </a:solidFill>
              </a:rPr>
              <a:t>Helpful website suggestions</a:t>
            </a:r>
          </a:p>
          <a:p>
            <a:endParaRPr lang="en-GB" sz="2000" dirty="0"/>
          </a:p>
          <a:p>
            <a:endParaRPr lang="en-GB" sz="2000" dirty="0"/>
          </a:p>
          <a:p>
            <a:endParaRPr lang="en-GB" sz="2000" dirty="0"/>
          </a:p>
        </p:txBody>
      </p:sp>
      <p:pic>
        <p:nvPicPr>
          <p:cNvPr id="9" name="Picture 8"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3581" y="4711746"/>
            <a:ext cx="6141912" cy="1921824"/>
          </a:xfrm>
          <a:prstGeom prst="rect">
            <a:avLst/>
          </a:prstGeom>
        </p:spPr>
      </p:pic>
    </p:spTree>
    <p:extLst>
      <p:ext uri="{BB962C8B-B14F-4D97-AF65-F5344CB8AC3E}">
        <p14:creationId xmlns:p14="http://schemas.microsoft.com/office/powerpoint/2010/main" val="2593879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Trips and Visitors</a:t>
            </a:r>
          </a:p>
        </p:txBody>
      </p:sp>
      <p:sp>
        <p:nvSpPr>
          <p:cNvPr id="5" name="TextBox 4">
            <a:extLst>
              <a:ext uri="{FF2B5EF4-FFF2-40B4-BE49-F238E27FC236}">
                <a16:creationId xmlns:a16="http://schemas.microsoft.com/office/drawing/2014/main" id="{A731CDCF-7949-45B5-8EC5-2EC5E0441B12}"/>
              </a:ext>
            </a:extLst>
          </p:cNvPr>
          <p:cNvSpPr txBox="1"/>
          <p:nvPr/>
        </p:nvSpPr>
        <p:spPr>
          <a:xfrm>
            <a:off x="2231136" y="2491283"/>
            <a:ext cx="7999984" cy="2308324"/>
          </a:xfrm>
          <a:prstGeom prst="rect">
            <a:avLst/>
          </a:prstGeom>
          <a:noFill/>
        </p:spPr>
        <p:txBody>
          <a:bodyPr wrap="square" rtlCol="0">
            <a:spAutoFit/>
          </a:bodyPr>
          <a:lstStyle/>
          <a:p>
            <a:r>
              <a:rPr lang="en-GB" sz="2400" dirty="0"/>
              <a:t>- Ploughing Match – </a:t>
            </a:r>
            <a:r>
              <a:rPr lang="en-GB" sz="2400" dirty="0" err="1"/>
              <a:t>Carr</a:t>
            </a:r>
            <a:r>
              <a:rPr lang="en-GB" sz="2400" dirty="0"/>
              <a:t> Farm 2023</a:t>
            </a:r>
          </a:p>
          <a:p>
            <a:r>
              <a:rPr lang="en-GB" sz="2400" dirty="0"/>
              <a:t>- Dovedale </a:t>
            </a:r>
          </a:p>
          <a:p>
            <a:r>
              <a:rPr lang="en-GB" sz="2400" dirty="0"/>
              <a:t>- St Augustine’s Church</a:t>
            </a:r>
          </a:p>
          <a:p>
            <a:r>
              <a:rPr lang="en-GB" sz="2400" dirty="0"/>
              <a:t>- Hindu Temple</a:t>
            </a:r>
          </a:p>
          <a:p>
            <a:r>
              <a:rPr lang="en-GB" sz="2400" dirty="0"/>
              <a:t>- Local library </a:t>
            </a:r>
          </a:p>
          <a:p>
            <a:r>
              <a:rPr lang="en-US" sz="2400" dirty="0"/>
              <a:t>- Reverend Tito</a:t>
            </a:r>
            <a:endParaRPr lang="en-GB" sz="2400" dirty="0"/>
          </a:p>
        </p:txBody>
      </p:sp>
      <p:pic>
        <p:nvPicPr>
          <p:cNvPr id="1026" name="Picture 2" descr="National Ploughing Championships">
            <a:extLst>
              <a:ext uri="{FF2B5EF4-FFF2-40B4-BE49-F238E27FC236}">
                <a16:creationId xmlns:a16="http://schemas.microsoft.com/office/drawing/2014/main" id="{6CC5008E-4DF8-4EBE-A5A9-78913096FA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4689" y="2505075"/>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vedale Stepping Stones, Peak District - 2023 Visitor Guide!">
            <a:extLst>
              <a:ext uri="{FF2B5EF4-FFF2-40B4-BE49-F238E27FC236}">
                <a16:creationId xmlns:a16="http://schemas.microsoft.com/office/drawing/2014/main" id="{267BB3C6-113A-4015-B21E-4CC0D7EB2D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008" y="4738052"/>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 Augustine's Church Derby – “A loving community, following Jesus and  serving Normanton”">
            <a:extLst>
              <a:ext uri="{FF2B5EF4-FFF2-40B4-BE49-F238E27FC236}">
                <a16:creationId xmlns:a16="http://schemas.microsoft.com/office/drawing/2014/main" id="{3DE0DAD2-8193-40F3-A9CD-66D9F87520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757" y="4842827"/>
            <a:ext cx="262890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ith Trails - Derby Open Centre">
            <a:extLst>
              <a:ext uri="{FF2B5EF4-FFF2-40B4-BE49-F238E27FC236}">
                <a16:creationId xmlns:a16="http://schemas.microsoft.com/office/drawing/2014/main" id="{9C0E78B6-07D1-45D6-A762-AB7DE0FF44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4655" y="4899977"/>
            <a:ext cx="25527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erby library 'closures timetable' circulated as 10 community-managed  branches face axe - Derbyshire Live">
            <a:extLst>
              <a:ext uri="{FF2B5EF4-FFF2-40B4-BE49-F238E27FC236}">
                <a16:creationId xmlns:a16="http://schemas.microsoft.com/office/drawing/2014/main" id="{28123301-1587-4EF2-A5A1-811DBB68EF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436" y="484282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97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Homework</a:t>
            </a:r>
          </a:p>
        </p:txBody>
      </p:sp>
      <p:sp>
        <p:nvSpPr>
          <p:cNvPr id="3" name="Content Placeholder 2"/>
          <p:cNvSpPr>
            <a:spLocks noGrp="1"/>
          </p:cNvSpPr>
          <p:nvPr>
            <p:ph idx="1"/>
          </p:nvPr>
        </p:nvSpPr>
        <p:spPr/>
        <p:txBody>
          <a:bodyPr>
            <a:normAutofit/>
          </a:bodyPr>
          <a:lstStyle/>
          <a:p>
            <a:r>
              <a:rPr lang="en-GB" sz="2400" dirty="0"/>
              <a:t>Focus on basic skills</a:t>
            </a:r>
          </a:p>
          <a:p>
            <a:r>
              <a:rPr lang="en-GB" sz="2400" dirty="0"/>
              <a:t>Maths - Fluency and arithmetic</a:t>
            </a:r>
          </a:p>
          <a:p>
            <a:pPr marL="0" indent="0">
              <a:buNone/>
            </a:pPr>
            <a:r>
              <a:rPr lang="en-GB" sz="2400" dirty="0"/>
              <a:t>             - TT Rock Stars</a:t>
            </a:r>
          </a:p>
          <a:p>
            <a:r>
              <a:rPr lang="en-GB" sz="2400" dirty="0"/>
              <a:t>Spelling- Year 3 and 4 Words or spelling patterns appropriate to classroom learning</a:t>
            </a:r>
          </a:p>
          <a:p>
            <a:r>
              <a:rPr lang="en-GB" sz="2400" dirty="0"/>
              <a:t>Reading Expectations- Daily and sign Reading Record</a:t>
            </a:r>
          </a:p>
          <a:p>
            <a:endParaRPr lang="en-GB" sz="2400" dirty="0"/>
          </a:p>
        </p:txBody>
      </p:sp>
    </p:spTree>
    <p:extLst>
      <p:ext uri="{BB962C8B-B14F-4D97-AF65-F5344CB8AC3E}">
        <p14:creationId xmlns:p14="http://schemas.microsoft.com/office/powerpoint/2010/main" val="3276347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C609-1344-4921-8565-60975C4FF931}"/>
              </a:ext>
            </a:extLst>
          </p:cNvPr>
          <p:cNvSpPr>
            <a:spLocks noGrp="1"/>
          </p:cNvSpPr>
          <p:nvPr>
            <p:ph type="title"/>
          </p:nvPr>
        </p:nvSpPr>
        <p:spPr>
          <a:xfrm>
            <a:off x="2231136" y="257176"/>
            <a:ext cx="7729728" cy="1028700"/>
          </a:xfrm>
        </p:spPr>
        <p:txBody>
          <a:bodyPr/>
          <a:lstStyle/>
          <a:p>
            <a:r>
              <a:rPr lang="en-US" dirty="0"/>
              <a:t>Homework Literacy Example</a:t>
            </a:r>
            <a:endParaRPr lang="en-GB" dirty="0"/>
          </a:p>
        </p:txBody>
      </p:sp>
      <p:pic>
        <p:nvPicPr>
          <p:cNvPr id="7" name="Picture 6">
            <a:extLst>
              <a:ext uri="{FF2B5EF4-FFF2-40B4-BE49-F238E27FC236}">
                <a16:creationId xmlns:a16="http://schemas.microsoft.com/office/drawing/2014/main" id="{11D0B73A-3013-4313-BA66-124113FA6B11}"/>
              </a:ext>
            </a:extLst>
          </p:cNvPr>
          <p:cNvPicPr>
            <a:picLocks noChangeAspect="1"/>
          </p:cNvPicPr>
          <p:nvPr/>
        </p:nvPicPr>
        <p:blipFill>
          <a:blip r:embed="rId2"/>
          <a:stretch>
            <a:fillRect/>
          </a:stretch>
        </p:blipFill>
        <p:spPr>
          <a:xfrm>
            <a:off x="4729162" y="3794652"/>
            <a:ext cx="7462837" cy="3063348"/>
          </a:xfrm>
          <a:prstGeom prst="rect">
            <a:avLst/>
          </a:prstGeom>
        </p:spPr>
      </p:pic>
      <p:pic>
        <p:nvPicPr>
          <p:cNvPr id="8" name="Picture 7">
            <a:extLst>
              <a:ext uri="{FF2B5EF4-FFF2-40B4-BE49-F238E27FC236}">
                <a16:creationId xmlns:a16="http://schemas.microsoft.com/office/drawing/2014/main" id="{D2BA5BBA-E7A0-4296-93C5-33E6B1202F4B}"/>
              </a:ext>
            </a:extLst>
          </p:cNvPr>
          <p:cNvPicPr>
            <a:picLocks noChangeAspect="1"/>
          </p:cNvPicPr>
          <p:nvPr/>
        </p:nvPicPr>
        <p:blipFill>
          <a:blip r:embed="rId3"/>
          <a:stretch>
            <a:fillRect/>
          </a:stretch>
        </p:blipFill>
        <p:spPr>
          <a:xfrm>
            <a:off x="0" y="1285876"/>
            <a:ext cx="5896423" cy="2610897"/>
          </a:xfrm>
          <a:prstGeom prst="rect">
            <a:avLst/>
          </a:prstGeom>
        </p:spPr>
      </p:pic>
    </p:spTree>
    <p:extLst>
      <p:ext uri="{BB962C8B-B14F-4D97-AF65-F5344CB8AC3E}">
        <p14:creationId xmlns:p14="http://schemas.microsoft.com/office/powerpoint/2010/main" val="3499040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CDE65-0940-4A48-BD54-FDA8FA3B004E}"/>
              </a:ext>
            </a:extLst>
          </p:cNvPr>
          <p:cNvSpPr>
            <a:spLocks noGrp="1"/>
          </p:cNvSpPr>
          <p:nvPr>
            <p:ph type="title"/>
          </p:nvPr>
        </p:nvSpPr>
        <p:spPr>
          <a:xfrm>
            <a:off x="2231136" y="200026"/>
            <a:ext cx="7729728" cy="1157288"/>
          </a:xfrm>
        </p:spPr>
        <p:txBody>
          <a:bodyPr/>
          <a:lstStyle/>
          <a:p>
            <a:r>
              <a:rPr lang="en-US" dirty="0"/>
              <a:t>Homework Numeracy example</a:t>
            </a:r>
            <a:endParaRPr lang="en-GB" dirty="0"/>
          </a:p>
        </p:txBody>
      </p:sp>
      <p:pic>
        <p:nvPicPr>
          <p:cNvPr id="4" name="Picture 3">
            <a:extLst>
              <a:ext uri="{FF2B5EF4-FFF2-40B4-BE49-F238E27FC236}">
                <a16:creationId xmlns:a16="http://schemas.microsoft.com/office/drawing/2014/main" id="{ACEC514D-7C5F-4BDA-8196-393431E1B217}"/>
              </a:ext>
            </a:extLst>
          </p:cNvPr>
          <p:cNvPicPr>
            <a:picLocks noChangeAspect="1"/>
          </p:cNvPicPr>
          <p:nvPr/>
        </p:nvPicPr>
        <p:blipFill>
          <a:blip r:embed="rId2"/>
          <a:stretch>
            <a:fillRect/>
          </a:stretch>
        </p:blipFill>
        <p:spPr>
          <a:xfrm>
            <a:off x="911628" y="1480865"/>
            <a:ext cx="9875435" cy="5279808"/>
          </a:xfrm>
          <a:prstGeom prst="rect">
            <a:avLst/>
          </a:prstGeom>
        </p:spPr>
      </p:pic>
    </p:spTree>
    <p:extLst>
      <p:ext uri="{BB962C8B-B14F-4D97-AF65-F5344CB8AC3E}">
        <p14:creationId xmlns:p14="http://schemas.microsoft.com/office/powerpoint/2010/main" val="229125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331351"/>
            <a:ext cx="7729728" cy="1188720"/>
          </a:xfrm>
        </p:spPr>
        <p:txBody>
          <a:bodyPr/>
          <a:lstStyle/>
          <a:p>
            <a:r>
              <a:rPr lang="en-GB" dirty="0"/>
              <a:t>Website Signposting</a:t>
            </a:r>
          </a:p>
        </p:txBody>
      </p:sp>
      <p:sp>
        <p:nvSpPr>
          <p:cNvPr id="3" name="Content Placeholder 2"/>
          <p:cNvSpPr>
            <a:spLocks noGrp="1"/>
          </p:cNvSpPr>
          <p:nvPr>
            <p:ph idx="1"/>
          </p:nvPr>
        </p:nvSpPr>
        <p:spPr>
          <a:xfrm>
            <a:off x="2231136" y="1682081"/>
            <a:ext cx="7729728" cy="3101983"/>
          </a:xfrm>
        </p:spPr>
        <p:txBody>
          <a:bodyPr/>
          <a:lstStyle/>
          <a:p>
            <a:r>
              <a:rPr lang="en-GB" dirty="0">
                <a:hlinkClick r:id="rId2"/>
              </a:rPr>
              <a:t>https://www.dale.derby.sch.uk/</a:t>
            </a:r>
            <a:endParaRPr lang="en-GB"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772" y="2188933"/>
            <a:ext cx="9134455" cy="3920922"/>
          </a:xfrm>
          <a:prstGeom prst="rect">
            <a:avLst/>
          </a:prstGeom>
        </p:spPr>
      </p:pic>
    </p:spTree>
    <p:extLst>
      <p:ext uri="{BB962C8B-B14F-4D97-AF65-F5344CB8AC3E}">
        <p14:creationId xmlns:p14="http://schemas.microsoft.com/office/powerpoint/2010/main" val="655346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Communication</a:t>
            </a:r>
          </a:p>
        </p:txBody>
      </p:sp>
      <p:sp>
        <p:nvSpPr>
          <p:cNvPr id="3" name="Content Placeholder 2"/>
          <p:cNvSpPr>
            <a:spLocks noGrp="1"/>
          </p:cNvSpPr>
          <p:nvPr>
            <p:ph idx="1"/>
          </p:nvPr>
        </p:nvSpPr>
        <p:spPr/>
        <p:txBody>
          <a:bodyPr>
            <a:normAutofit/>
          </a:bodyPr>
          <a:lstStyle/>
          <a:p>
            <a:r>
              <a:rPr lang="en-GB" sz="2400" dirty="0"/>
              <a:t>A member of the Leadership team on the school gates at the beginning and end of the school day</a:t>
            </a:r>
          </a:p>
          <a:p>
            <a:r>
              <a:rPr lang="en-GB" sz="2400" dirty="0"/>
              <a:t>Classroom Teachers available for a quick message when dismissing children at the end of the day or to arrange a convenient time for a longer conversation</a:t>
            </a:r>
          </a:p>
          <a:p>
            <a:r>
              <a:rPr lang="en-GB" sz="2400" dirty="0"/>
              <a:t>Call the office to arrange a meeting with the class teacher if a longer conversation is needed</a:t>
            </a:r>
          </a:p>
        </p:txBody>
      </p:sp>
      <p:pic>
        <p:nvPicPr>
          <p:cNvPr id="5" name="Picture 4"/>
          <p:cNvPicPr>
            <a:picLocks noChangeAspect="1"/>
          </p:cNvPicPr>
          <p:nvPr/>
        </p:nvPicPr>
        <p:blipFill>
          <a:blip r:embed="rId2"/>
          <a:stretch>
            <a:fillRect/>
          </a:stretch>
        </p:blipFill>
        <p:spPr>
          <a:xfrm>
            <a:off x="2601190" y="1078507"/>
            <a:ext cx="1392445" cy="961090"/>
          </a:xfrm>
          <a:prstGeom prst="rect">
            <a:avLst/>
          </a:prstGeom>
        </p:spPr>
      </p:pic>
    </p:spTree>
    <p:extLst>
      <p:ext uri="{BB962C8B-B14F-4D97-AF65-F5344CB8AC3E}">
        <p14:creationId xmlns:p14="http://schemas.microsoft.com/office/powerpoint/2010/main" val="3587674833"/>
      </p:ext>
    </p:extLst>
  </p:cSld>
  <p:clrMapOvr>
    <a:masterClrMapping/>
  </p:clrMapOvr>
</p:sld>
</file>

<file path=ppt/theme/theme1.xml><?xml version="1.0" encoding="utf-8"?>
<a:theme xmlns:a="http://schemas.openxmlformats.org/drawingml/2006/main" name="Parcel">
  <a:themeElements>
    <a:clrScheme name="Parcel">
      <a:dk1>
        <a:srgbClr val="000000"/>
      </a:dk1>
      <a:lt1>
        <a:sysClr val="window" lastClr="FFFFFF"/>
      </a:lt1>
      <a:dk2>
        <a:srgbClr val="5E5E5E"/>
      </a:dk2>
      <a:lt2>
        <a:srgbClr val="DDDDDD"/>
      </a:lt2>
      <a:accent1>
        <a:srgbClr val="A6B727"/>
      </a:accent1>
      <a:accent2>
        <a:srgbClr val="418AB3"/>
      </a:accent2>
      <a:accent3>
        <a:srgbClr val="F69200"/>
      </a:accent3>
      <a:accent4>
        <a:srgbClr val="838383"/>
      </a:accent4>
      <a:accent5>
        <a:srgbClr val="FEC306"/>
      </a:accent5>
      <a:accent6>
        <a:srgbClr val="DF5327"/>
      </a:accent6>
      <a:hlink>
        <a:srgbClr val="F59E00"/>
      </a:hlink>
      <a:folHlink>
        <a:srgbClr val="B2B2B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A425FB89-E954-4A2A-81DC-D90804A94D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376</TotalTime>
  <Words>959</Words>
  <Application>Microsoft Office PowerPoint</Application>
  <PresentationFormat>Widescreen</PresentationFormat>
  <Paragraphs>152</Paragraphs>
  <Slides>22</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Gill Sans MT</vt:lpstr>
      <vt:lpstr>Wingdings</vt:lpstr>
      <vt:lpstr>Parcel</vt:lpstr>
      <vt:lpstr>Welcome To The year Three information meeting</vt:lpstr>
      <vt:lpstr>Learning &amp; Communication</vt:lpstr>
      <vt:lpstr>Topic overview</vt:lpstr>
      <vt:lpstr>Trips and Visitors</vt:lpstr>
      <vt:lpstr>Homework</vt:lpstr>
      <vt:lpstr>Homework Literacy Example</vt:lpstr>
      <vt:lpstr>Homework Numeracy example</vt:lpstr>
      <vt:lpstr>Website Signposting</vt:lpstr>
      <vt:lpstr>Communication</vt:lpstr>
      <vt:lpstr>Expectations and Behaviour</vt:lpstr>
      <vt:lpstr>The School Day</vt:lpstr>
      <vt:lpstr>School Rules</vt:lpstr>
      <vt:lpstr>rewards</vt:lpstr>
      <vt:lpstr>rewards</vt:lpstr>
      <vt:lpstr>Consequences</vt:lpstr>
      <vt:lpstr>Attendance &amp; rewards</vt:lpstr>
      <vt:lpstr>Attendance &amp; rewards</vt:lpstr>
      <vt:lpstr>School &amp; PE Uniform</vt:lpstr>
      <vt:lpstr>Internet safety</vt:lpstr>
      <vt:lpstr>Issues</vt:lpstr>
      <vt:lpstr>Age Limits</vt:lpstr>
      <vt:lpstr>Parental Controls and Advice</vt:lpstr>
    </vt:vector>
  </TitlesOfParts>
  <Company>Dale Community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year 6 information meeting</dc:title>
  <dc:creator>Lindsey Collins</dc:creator>
  <cp:lastModifiedBy>Pirminder Toor</cp:lastModifiedBy>
  <cp:revision>54</cp:revision>
  <dcterms:created xsi:type="dcterms:W3CDTF">2023-07-14T13:06:33Z</dcterms:created>
  <dcterms:modified xsi:type="dcterms:W3CDTF">2023-09-15T12:04:42Z</dcterms:modified>
</cp:coreProperties>
</file>